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6" r:id="rId1"/>
  </p:sldMasterIdLst>
  <p:notesMasterIdLst>
    <p:notesMasterId r:id="rId32"/>
  </p:notesMasterIdLst>
  <p:sldIdLst>
    <p:sldId id="256" r:id="rId2"/>
    <p:sldId id="1286" r:id="rId3"/>
    <p:sldId id="1287" r:id="rId4"/>
    <p:sldId id="1291" r:id="rId5"/>
    <p:sldId id="1288" r:id="rId6"/>
    <p:sldId id="1278" r:id="rId7"/>
    <p:sldId id="1294" r:id="rId8"/>
    <p:sldId id="1295" r:id="rId9"/>
    <p:sldId id="1297" r:id="rId10"/>
    <p:sldId id="1298" r:id="rId11"/>
    <p:sldId id="1296" r:id="rId12"/>
    <p:sldId id="1270" r:id="rId13"/>
    <p:sldId id="1271" r:id="rId14"/>
    <p:sldId id="1301" r:id="rId15"/>
    <p:sldId id="1307" r:id="rId16"/>
    <p:sldId id="1305" r:id="rId17"/>
    <p:sldId id="1306" r:id="rId18"/>
    <p:sldId id="1302" r:id="rId19"/>
    <p:sldId id="1303" r:id="rId20"/>
    <p:sldId id="1314" r:id="rId21"/>
    <p:sldId id="1315" r:id="rId22"/>
    <p:sldId id="1313" r:id="rId23"/>
    <p:sldId id="1304" r:id="rId24"/>
    <p:sldId id="1308" r:id="rId25"/>
    <p:sldId id="1309" r:id="rId26"/>
    <p:sldId id="1310" r:id="rId27"/>
    <p:sldId id="1299" r:id="rId28"/>
    <p:sldId id="1312" r:id="rId29"/>
    <p:sldId id="1311" r:id="rId30"/>
    <p:sldId id="1316" r:id="rId31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船木 淳子" initials="船木" lastIdx="23" clrIdx="0">
    <p:extLst>
      <p:ext uri="{19B8F6BF-5375-455C-9EA6-DF929625EA0E}">
        <p15:presenceInfo xmlns:p15="http://schemas.microsoft.com/office/powerpoint/2012/main" userId="b742406bb8f2d4af" providerId="Windows Live"/>
      </p:ext>
    </p:extLst>
  </p:cmAuthor>
  <p:cmAuthor id="2" name="oshima akira" initials="oa" lastIdx="5" clrIdx="1">
    <p:extLst>
      <p:ext uri="{19B8F6BF-5375-455C-9EA6-DF929625EA0E}">
        <p15:presenceInfo xmlns:p15="http://schemas.microsoft.com/office/powerpoint/2012/main" userId="a18850f703320c6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FFFFFF"/>
    <a:srgbClr val="FFFF00"/>
    <a:srgbClr val="F5F5F5"/>
    <a:srgbClr val="F9F9F9"/>
    <a:srgbClr val="FAF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96" autoAdjust="0"/>
    <p:restoredTop sz="84312" autoAdjust="0"/>
  </p:normalViewPr>
  <p:slideViewPr>
    <p:cSldViewPr snapToGrid="0">
      <p:cViewPr varScale="1">
        <p:scale>
          <a:sx n="102" d="100"/>
          <a:sy n="102" d="100"/>
        </p:scale>
        <p:origin x="88" y="48"/>
      </p:cViewPr>
      <p:guideLst/>
    </p:cSldViewPr>
  </p:slideViewPr>
  <p:outlineViewPr>
    <p:cViewPr>
      <p:scale>
        <a:sx n="33" d="100"/>
        <a:sy n="33" d="100"/>
      </p:scale>
      <p:origin x="0" y="-178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680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E3951CE5-B08F-450A-8409-F887833FA2F3}" type="datetimeFigureOut">
              <a:rPr lang="en-GB" smtClean="0"/>
              <a:t>29/06/2022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886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9D21D3D2-2198-468D-9E42-D59D66A314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053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82600" y="1279525"/>
            <a:ext cx="6138863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GB" sz="1050" kern="1200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21D3D2-2198-468D-9E42-D59D66A314D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6782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21D3D2-2198-468D-9E42-D59D66A314DA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1157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2E778E-3DD4-413C-8796-8A1B7F7A1C01}" type="slidenum">
              <a:rPr kumimoji="0" lang="en-Z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21997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2E778E-3DD4-413C-8796-8A1B7F7A1C01}" type="slidenum">
              <a:rPr kumimoji="0" lang="en-Z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21900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2E778E-3DD4-413C-8796-8A1B7F7A1C01}" type="slidenum">
              <a:rPr kumimoji="0" lang="en-Z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85916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21D3D2-2198-468D-9E42-D59D66A314DA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3127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21D3D2-2198-468D-9E42-D59D66A314DA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0450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21D3D2-2198-468D-9E42-D59D66A314DA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6299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21D3D2-2198-468D-9E42-D59D66A314DA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2596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21D3D2-2198-468D-9E42-D59D66A314DA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2264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21D3D2-2198-468D-9E42-D59D66A314DA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73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Learners use unit-counting in multiplication and division, but due to time constraints, we focus on addition and subtraction.</a:t>
            </a:r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21D3D2-2198-468D-9E42-D59D66A314D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5128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/>
              <a:t>Perceptual subitizing an d</a:t>
            </a:r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21D3D2-2198-468D-9E42-D59D66A314DA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421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21D3D2-2198-468D-9E42-D59D66A314D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402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Perceptual subitizing and conceptual </a:t>
            </a:r>
            <a:r>
              <a:rPr kumimoji="1" lang="en-US" altLang="ja-JP" dirty="0" err="1"/>
              <a:t>subitising</a:t>
            </a:r>
            <a:r>
              <a:rPr kumimoji="1" lang="en-US" altLang="ja-JP" dirty="0"/>
              <a:t>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In TMU, we use double-decker ten-frame up to 10.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21D3D2-2198-468D-9E42-D59D66A314D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3275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Perceptual subitizing and</a:t>
            </a:r>
            <a:r>
              <a:rPr kumimoji="1" lang="ja-JP" altLang="en-US" dirty="0"/>
              <a:t> </a:t>
            </a:r>
            <a:r>
              <a:rPr kumimoji="1" lang="en-US" altLang="ja-JP" dirty="0"/>
              <a:t>conceptual</a:t>
            </a:r>
            <a:r>
              <a:rPr kumimoji="1" lang="ja-JP" altLang="en-US" dirty="0"/>
              <a:t> </a:t>
            </a:r>
            <a:r>
              <a:rPr kumimoji="1" lang="en-US" altLang="ja-JP" dirty="0" err="1"/>
              <a:t>subitising</a:t>
            </a:r>
            <a:r>
              <a:rPr kumimoji="1" lang="en-US" altLang="ja-JP" dirty="0"/>
              <a:t>.</a:t>
            </a:r>
          </a:p>
          <a:p>
            <a:r>
              <a:rPr kumimoji="1" lang="en-US" altLang="ja-JP" dirty="0"/>
              <a:t>5 and 4 make 9.</a:t>
            </a:r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21D3D2-2198-468D-9E42-D59D66A314D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389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Show teachers the real base ten kit.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2E778E-3DD4-413C-8796-8A1B7F7A1C01}" type="slidenum">
              <a:rPr kumimoji="0" lang="en-Z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09173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21D3D2-2198-468D-9E42-D59D66A314D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7440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21D3D2-2198-468D-9E42-D59D66A314D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5777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2E778E-3DD4-413C-8796-8A1B7F7A1C01}" type="slidenum">
              <a:rPr kumimoji="0" lang="en-Z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2976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ja-JP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98C8D-C4FF-49B5-8B57-70C818547F46}" type="datetime1">
              <a:rPr lang="en-GB" altLang="ja-JP" smtClean="0"/>
              <a:t>29/06/2022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9266-EA3F-42BA-8DDB-F6A98103DC95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0F65688-7861-26D6-788C-3D1EA08303CF}"/>
              </a:ext>
            </a:extLst>
          </p:cNvPr>
          <p:cNvCxnSpPr/>
          <p:nvPr userDrawn="1"/>
        </p:nvCxnSpPr>
        <p:spPr>
          <a:xfrm>
            <a:off x="1515986" y="3509963"/>
            <a:ext cx="916003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1247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ABCF-614C-420A-B9E0-1CA1D6B7E7F6}" type="datetime1">
              <a:rPr lang="en-GB" altLang="ja-JP" smtClean="0"/>
              <a:t>29/06/2022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9266-EA3F-42BA-8DDB-F6A98103D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445935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ABCF-614C-420A-B9E0-1CA1D6B7E7F6}" type="datetime1">
              <a:rPr lang="en-GB" altLang="ja-JP" smtClean="0"/>
              <a:t>29/06/2022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9266-EA3F-42BA-8DDB-F6A98103D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34782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0525"/>
          </a:xfrm>
        </p:spPr>
        <p:txBody>
          <a:bodyPr>
            <a:noAutofit/>
          </a:bodyPr>
          <a:lstStyle>
            <a:lvl1pPr>
              <a:defRPr sz="3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1650"/>
            <a:ext cx="10515600" cy="2414379"/>
          </a:xfrm>
        </p:spPr>
        <p:txBody>
          <a:bodyPr>
            <a:spAutoFit/>
          </a:bodyPr>
          <a:lstStyle>
            <a:lvl1pPr>
              <a:lnSpc>
                <a:spcPct val="150000"/>
              </a:lnSpc>
              <a:defRPr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lnSpc>
                <a:spcPct val="150000"/>
              </a:lnSpc>
              <a:defRPr sz="18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lnSpc>
                <a:spcPct val="150000"/>
              </a:lnSpc>
              <a:defRPr sz="18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lnSpc>
                <a:spcPct val="150000"/>
              </a:lnSpc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lnSpc>
                <a:spcPct val="150000"/>
              </a:lnSpc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ABCF-614C-420A-B9E0-1CA1D6B7E7F6}" type="datetime1">
              <a:rPr lang="en-GB" altLang="ja-JP" smtClean="0"/>
              <a:t>29/06/2022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9266-EA3F-42BA-8DDB-F6A98103DC9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1E463B-1B55-7770-F6AA-FE3C9ECFF1A6}"/>
              </a:ext>
            </a:extLst>
          </p:cNvPr>
          <p:cNvSpPr/>
          <p:nvPr userDrawn="1"/>
        </p:nvSpPr>
        <p:spPr>
          <a:xfrm>
            <a:off x="57036" y="851650"/>
            <a:ext cx="12121126" cy="36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tx2"/>
              </a:gs>
            </a:gsLst>
            <a:lin ang="7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15"/>
          </a:p>
        </p:txBody>
      </p:sp>
    </p:spTree>
    <p:extLst>
      <p:ext uri="{BB962C8B-B14F-4D97-AF65-F5344CB8AC3E}">
        <p14:creationId xmlns:p14="http://schemas.microsoft.com/office/powerpoint/2010/main" val="206327978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EA83F-65FC-454A-A096-0771B354C6CC}" type="datetime1">
              <a:rPr lang="en-GB" altLang="ja-JP" smtClean="0"/>
              <a:t>29/06/2022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9266-EA3F-42BA-8DDB-F6A98103DC95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C04F34F-BB0D-4FFA-2EAA-4A433C067464}"/>
              </a:ext>
            </a:extLst>
          </p:cNvPr>
          <p:cNvCxnSpPr/>
          <p:nvPr userDrawn="1"/>
        </p:nvCxnSpPr>
        <p:spPr>
          <a:xfrm>
            <a:off x="823148" y="4526616"/>
            <a:ext cx="1054570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891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ABCF-614C-420A-B9E0-1CA1D6B7E7F6}" type="datetime1">
              <a:rPr lang="en-GB" altLang="ja-JP" smtClean="0"/>
              <a:t>29/06/2022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9266-EA3F-42BA-8DDB-F6A98103D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472642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ABCF-614C-420A-B9E0-1CA1D6B7E7F6}" type="datetime1">
              <a:rPr lang="en-GB" altLang="ja-JP" smtClean="0"/>
              <a:t>29/06/2022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9266-EA3F-42BA-8DDB-F6A98103D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728219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1EB6A-901D-4A58-9F69-612BD50EFD34}" type="datetime1">
              <a:rPr lang="en-GB" altLang="ja-JP" smtClean="0"/>
              <a:t>29/06/2022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9266-EA3F-42BA-8DDB-F6A98103D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492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3205E-BECA-4725-B8BC-5C3921031FAA}" type="datetime1">
              <a:rPr lang="en-GB" altLang="ja-JP" smtClean="0"/>
              <a:t>29/06/2022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9266-EA3F-42BA-8DDB-F6A98103D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36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ABCF-614C-420A-B9E0-1CA1D6B7E7F6}" type="datetime1">
              <a:rPr lang="en-GB" altLang="ja-JP" smtClean="0"/>
              <a:t>29/06/2022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9266-EA3F-42BA-8DDB-F6A98103D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24785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ja-JP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ja-JP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ABCF-614C-420A-B9E0-1CA1D6B7E7F6}" type="datetime1">
              <a:rPr lang="en-GB" altLang="ja-JP" smtClean="0"/>
              <a:t>29/06/2022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9266-EA3F-42BA-8DDB-F6A98103D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70165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ja-JP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4ABCF-614C-420A-B9E0-1CA1D6B7E7F6}" type="datetime1">
              <a:rPr lang="en-GB" altLang="ja-JP" smtClean="0"/>
              <a:t>29/06/2022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C9266-EA3F-42BA-8DDB-F6A98103D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028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6D9D8-A414-4462-A914-527AC1796A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ja-JP" sz="3939" dirty="0"/>
              <a:t>HOW TO PREPARE FOR COLUMN METHOD IN FOUNDATION PHASE</a:t>
            </a:r>
            <a:br>
              <a:rPr lang="en-US" altLang="ja-JP" sz="3939" dirty="0"/>
            </a:br>
            <a:br>
              <a:rPr lang="en-US" altLang="ja-JP" sz="3939" dirty="0"/>
            </a:br>
            <a:r>
              <a:rPr lang="ja-JP" altLang="en-US" sz="2800" dirty="0"/>
              <a:t>ー</a:t>
            </a:r>
            <a:r>
              <a:rPr lang="en-US" altLang="ja-JP" sz="2800" dirty="0"/>
              <a:t>Prepare our learners for fundamental skills of calculation</a:t>
            </a:r>
            <a:r>
              <a:rPr lang="ja-JP" altLang="en-US" sz="2800" dirty="0"/>
              <a:t>ー</a:t>
            </a:r>
            <a:endParaRPr lang="ja-JP" altLang="en-US" sz="3939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98D3A5-ED33-4B84-A63A-1E2219D19F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69576"/>
            <a:ext cx="9144000" cy="2387600"/>
          </a:xfrm>
        </p:spPr>
        <p:txBody>
          <a:bodyPr>
            <a:normAutofit/>
          </a:bodyPr>
          <a:lstStyle/>
          <a:p>
            <a:r>
              <a:rPr lang="en-US" altLang="ja-JP" sz="2462" dirty="0"/>
              <a:t>Japan International Cooperation Agency (JICA)</a:t>
            </a:r>
          </a:p>
          <a:p>
            <a:pPr algn="r"/>
            <a:r>
              <a:rPr lang="en-GB" sz="2462" dirty="0">
                <a:latin typeface="+mn-ea"/>
                <a:ea typeface="+mn-ea"/>
              </a:rPr>
              <a:t>Akira Oshima</a:t>
            </a:r>
          </a:p>
          <a:p>
            <a:pPr algn="r"/>
            <a:r>
              <a:rPr lang="en-GB" sz="2462" dirty="0">
                <a:latin typeface="+mn-ea"/>
                <a:ea typeface="+mn-ea"/>
              </a:rPr>
              <a:t>Junko Funaki</a:t>
            </a:r>
          </a:p>
          <a:p>
            <a:pPr algn="r"/>
            <a:r>
              <a:rPr lang="en-GB" sz="2462" dirty="0">
                <a:latin typeface="+mn-ea"/>
                <a:ea typeface="+mn-ea"/>
              </a:rPr>
              <a:t> 28 JUNE 2022</a:t>
            </a:r>
            <a:endParaRPr lang="ja-JP" altLang="en-US" sz="2462" dirty="0">
              <a:latin typeface="+mn-ea"/>
              <a:ea typeface="+mn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9266-EA3F-42BA-8DDB-F6A98103DC9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910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539E1-E754-1319-BDB5-98EE4C47F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Activity </a:t>
            </a:r>
            <a:r>
              <a:rPr kumimoji="1" lang="en-US" altLang="ja-JP" dirty="0"/>
              <a:t>1-2 (5 minutes)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D5589-6094-0625-C924-114218EDC1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486" y="1076245"/>
            <a:ext cx="10923740" cy="5357492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altLang="ja-JP" dirty="0"/>
              <a:t>&lt;Tool&gt;</a:t>
            </a:r>
          </a:p>
          <a:p>
            <a:pPr marL="0" indent="0">
              <a:buNone/>
            </a:pPr>
            <a:r>
              <a:rPr lang="en-US" altLang="ja-JP" dirty="0"/>
              <a:t>Bottle tops with 2 ten-frames.</a:t>
            </a:r>
          </a:p>
          <a:p>
            <a:pPr marL="0" indent="0">
              <a:buNone/>
            </a:pPr>
            <a:r>
              <a:rPr lang="en-US" altLang="ja-JP" dirty="0"/>
              <a:t>&lt;Steps&gt; Work in pairs.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Solve the following using a base-ten kit.</a:t>
            </a:r>
          </a:p>
          <a:p>
            <a:pPr lvl="1"/>
            <a:r>
              <a:rPr lang="en-US" altLang="ja-JP" dirty="0"/>
              <a:t>12 + 4</a:t>
            </a:r>
          </a:p>
          <a:p>
            <a:pPr lvl="1"/>
            <a:r>
              <a:rPr lang="en-US" altLang="ja-JP" dirty="0"/>
              <a:t>15 – 3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Solve the following using a base-ten kit.</a:t>
            </a:r>
          </a:p>
          <a:p>
            <a:pPr lvl="1"/>
            <a:r>
              <a:rPr lang="en-US" altLang="ja-JP" dirty="0"/>
              <a:t>9 + 4   </a:t>
            </a:r>
          </a:p>
          <a:p>
            <a:pPr lvl="1"/>
            <a:r>
              <a:rPr lang="en-US" altLang="ja-JP" dirty="0"/>
              <a:t>15 – 9 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Find the difference between 1 and 2.</a:t>
            </a:r>
            <a:endParaRPr kumimoji="1"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A05711-34F5-0075-E34E-D925C78CC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9266-EA3F-42BA-8DDB-F6A98103DC95}" type="slidenum">
              <a:rPr lang="en-GB" smtClean="0"/>
              <a:t>10</a:t>
            </a:fld>
            <a:endParaRPr lang="en-GB"/>
          </a:p>
        </p:txBody>
      </p:sp>
      <p:sp>
        <p:nvSpPr>
          <p:cNvPr id="21" name="Google Shape;120;p16">
            <a:extLst>
              <a:ext uri="{FF2B5EF4-FFF2-40B4-BE49-F238E27FC236}">
                <a16:creationId xmlns:a16="http://schemas.microsoft.com/office/drawing/2014/main" id="{E1C26CA1-4C06-43C8-8799-23921671D4A9}"/>
              </a:ext>
            </a:extLst>
          </p:cNvPr>
          <p:cNvSpPr txBox="1"/>
          <p:nvPr/>
        </p:nvSpPr>
        <p:spPr>
          <a:xfrm>
            <a:off x="6988159" y="5477083"/>
            <a:ext cx="4524113" cy="60934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28588" dist="76200" dir="33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13" tIns="91413" rIns="91413" bIns="91413" anchor="t" anchorCtr="0">
            <a:spAutoFit/>
          </a:bodyPr>
          <a:lstStyle/>
          <a:p>
            <a:pPr marL="0" marR="0" lvl="0" indent="0" algn="l" defTabSz="914309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Do NOT count bottle tops in a ten-frame!!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l" defTabSz="914309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7697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0445D10-9E8A-40A2-8A0A-B3C033263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359EB6-68B4-4021-BF92-962BE643B341}" type="slidenum">
              <a:rPr kumimoji="0" lang="en-Z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FFA840E-B261-8C49-88AB-40117AD9B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879899" cy="450525"/>
          </a:xfrm>
        </p:spPr>
        <p:txBody>
          <a:bodyPr/>
          <a:lstStyle/>
          <a:p>
            <a:r>
              <a:rPr kumimoji="1" lang="en-US" altLang="ja-JP" dirty="0"/>
              <a:t>Without carrying or borrowing (1-digit)</a:t>
            </a:r>
            <a:endParaRPr kumimoji="1" lang="en-ZA" altLang="ja-JP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3B45E33-FC77-5391-94D5-6F6090382318}"/>
              </a:ext>
            </a:extLst>
          </p:cNvPr>
          <p:cNvSpPr txBox="1"/>
          <p:nvPr/>
        </p:nvSpPr>
        <p:spPr>
          <a:xfrm>
            <a:off x="887783" y="1010284"/>
            <a:ext cx="6097044" cy="506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000" dirty="0"/>
              <a:t>(numbers 10-18) +</a:t>
            </a:r>
            <a:r>
              <a:rPr kumimoji="1" lang="en-US" altLang="ja-JP" sz="2000" dirty="0"/>
              <a:t> (1-digit) &lt; 20 and its inverse.</a:t>
            </a:r>
          </a:p>
        </p:txBody>
      </p:sp>
      <p:graphicFrame>
        <p:nvGraphicFramePr>
          <p:cNvPr id="8" name="Table 9">
            <a:extLst>
              <a:ext uri="{FF2B5EF4-FFF2-40B4-BE49-F238E27FC236}">
                <a16:creationId xmlns:a16="http://schemas.microsoft.com/office/drawing/2014/main" id="{E8E787D3-6C58-37EE-91D9-3061D03322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848433"/>
              </p:ext>
            </p:extLst>
          </p:nvPr>
        </p:nvGraphicFramePr>
        <p:xfrm>
          <a:off x="1512171" y="2218912"/>
          <a:ext cx="432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782411507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kumimoji="1" lang="ja-JP" altLang="en-US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373740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524195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322199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948375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14141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460325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38927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783704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24714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9343400"/>
                  </a:ext>
                </a:extLst>
              </a:tr>
            </a:tbl>
          </a:graphicData>
        </a:graphic>
      </p:graphicFrame>
      <p:graphicFrame>
        <p:nvGraphicFramePr>
          <p:cNvPr id="32" name="Table 9">
            <a:extLst>
              <a:ext uri="{FF2B5EF4-FFF2-40B4-BE49-F238E27FC236}">
                <a16:creationId xmlns:a16="http://schemas.microsoft.com/office/drawing/2014/main" id="{8781C9D2-725C-94D9-C2E4-4F67083848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203705"/>
              </p:ext>
            </p:extLst>
          </p:nvPr>
        </p:nvGraphicFramePr>
        <p:xfrm>
          <a:off x="2165612" y="2218912"/>
          <a:ext cx="432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782411507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373740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524195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322199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948375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14141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460325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38927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783704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24714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9343400"/>
                  </a:ext>
                </a:extLst>
              </a:tr>
            </a:tbl>
          </a:graphicData>
        </a:graphic>
      </p:graphicFrame>
      <p:sp>
        <p:nvSpPr>
          <p:cNvPr id="33" name="Oval 30">
            <a:extLst>
              <a:ext uri="{FF2B5EF4-FFF2-40B4-BE49-F238E27FC236}">
                <a16:creationId xmlns:a16="http://schemas.microsoft.com/office/drawing/2014/main" id="{E6AE9191-33E7-404C-DBD1-A6815A2CE57C}"/>
              </a:ext>
            </a:extLst>
          </p:cNvPr>
          <p:cNvSpPr/>
          <p:nvPr/>
        </p:nvSpPr>
        <p:spPr>
          <a:xfrm>
            <a:off x="1602171" y="5773917"/>
            <a:ext cx="252000" cy="252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Oval 30">
            <a:extLst>
              <a:ext uri="{FF2B5EF4-FFF2-40B4-BE49-F238E27FC236}">
                <a16:creationId xmlns:a16="http://schemas.microsoft.com/office/drawing/2014/main" id="{BF20D985-8A6D-EF9A-6736-967518628E97}"/>
              </a:ext>
            </a:extLst>
          </p:cNvPr>
          <p:cNvSpPr/>
          <p:nvPr/>
        </p:nvSpPr>
        <p:spPr>
          <a:xfrm>
            <a:off x="1602171" y="6230350"/>
            <a:ext cx="252000" cy="252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Oval 30">
            <a:extLst>
              <a:ext uri="{FF2B5EF4-FFF2-40B4-BE49-F238E27FC236}">
                <a16:creationId xmlns:a16="http://schemas.microsoft.com/office/drawing/2014/main" id="{2010DF02-1F51-F6AC-1397-D2D665A59B7D}"/>
              </a:ext>
            </a:extLst>
          </p:cNvPr>
          <p:cNvSpPr/>
          <p:nvPr/>
        </p:nvSpPr>
        <p:spPr>
          <a:xfrm>
            <a:off x="1602171" y="4873708"/>
            <a:ext cx="252000" cy="252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Oval 30">
            <a:extLst>
              <a:ext uri="{FF2B5EF4-FFF2-40B4-BE49-F238E27FC236}">
                <a16:creationId xmlns:a16="http://schemas.microsoft.com/office/drawing/2014/main" id="{82CCD3C6-3652-C2D1-E397-DEFB0D69CB9A}"/>
              </a:ext>
            </a:extLst>
          </p:cNvPr>
          <p:cNvSpPr/>
          <p:nvPr/>
        </p:nvSpPr>
        <p:spPr>
          <a:xfrm>
            <a:off x="1602171" y="5330141"/>
            <a:ext cx="252000" cy="252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Oval 30">
            <a:extLst>
              <a:ext uri="{FF2B5EF4-FFF2-40B4-BE49-F238E27FC236}">
                <a16:creationId xmlns:a16="http://schemas.microsoft.com/office/drawing/2014/main" id="{54147FE8-97E8-776D-EE0F-68840D75C31C}"/>
              </a:ext>
            </a:extLst>
          </p:cNvPr>
          <p:cNvSpPr/>
          <p:nvPr/>
        </p:nvSpPr>
        <p:spPr>
          <a:xfrm>
            <a:off x="1602171" y="4028624"/>
            <a:ext cx="252000" cy="252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Oval 30">
            <a:extLst>
              <a:ext uri="{FF2B5EF4-FFF2-40B4-BE49-F238E27FC236}">
                <a16:creationId xmlns:a16="http://schemas.microsoft.com/office/drawing/2014/main" id="{75BAFF47-9D91-0FC9-5E2A-FC5521E94335}"/>
              </a:ext>
            </a:extLst>
          </p:cNvPr>
          <p:cNvSpPr/>
          <p:nvPr/>
        </p:nvSpPr>
        <p:spPr>
          <a:xfrm>
            <a:off x="1602171" y="4485057"/>
            <a:ext cx="252000" cy="252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" name="Oval 30">
            <a:extLst>
              <a:ext uri="{FF2B5EF4-FFF2-40B4-BE49-F238E27FC236}">
                <a16:creationId xmlns:a16="http://schemas.microsoft.com/office/drawing/2014/main" id="{03F5D431-29FA-383E-7799-18B52728FF25}"/>
              </a:ext>
            </a:extLst>
          </p:cNvPr>
          <p:cNvSpPr/>
          <p:nvPr/>
        </p:nvSpPr>
        <p:spPr>
          <a:xfrm>
            <a:off x="1602171" y="3128415"/>
            <a:ext cx="252000" cy="252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6" name="Oval 30">
            <a:extLst>
              <a:ext uri="{FF2B5EF4-FFF2-40B4-BE49-F238E27FC236}">
                <a16:creationId xmlns:a16="http://schemas.microsoft.com/office/drawing/2014/main" id="{3C83D435-142C-DA54-D708-E988D9D90ECF}"/>
              </a:ext>
            </a:extLst>
          </p:cNvPr>
          <p:cNvSpPr/>
          <p:nvPr/>
        </p:nvSpPr>
        <p:spPr>
          <a:xfrm>
            <a:off x="1602171" y="3584848"/>
            <a:ext cx="252000" cy="252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Oval 30">
            <a:extLst>
              <a:ext uri="{FF2B5EF4-FFF2-40B4-BE49-F238E27FC236}">
                <a16:creationId xmlns:a16="http://schemas.microsoft.com/office/drawing/2014/main" id="{88DDF90B-7099-7D02-F7FB-83FA1C0C8986}"/>
              </a:ext>
            </a:extLst>
          </p:cNvPr>
          <p:cNvSpPr/>
          <p:nvPr/>
        </p:nvSpPr>
        <p:spPr>
          <a:xfrm>
            <a:off x="2255612" y="5773917"/>
            <a:ext cx="252000" cy="252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Oval 30">
            <a:extLst>
              <a:ext uri="{FF2B5EF4-FFF2-40B4-BE49-F238E27FC236}">
                <a16:creationId xmlns:a16="http://schemas.microsoft.com/office/drawing/2014/main" id="{DE220C4C-4C30-E357-D24A-CC4B608B3DCF}"/>
              </a:ext>
            </a:extLst>
          </p:cNvPr>
          <p:cNvSpPr/>
          <p:nvPr/>
        </p:nvSpPr>
        <p:spPr>
          <a:xfrm>
            <a:off x="2255612" y="6230350"/>
            <a:ext cx="252000" cy="252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" name="Oval 30">
            <a:extLst>
              <a:ext uri="{FF2B5EF4-FFF2-40B4-BE49-F238E27FC236}">
                <a16:creationId xmlns:a16="http://schemas.microsoft.com/office/drawing/2014/main" id="{550941A4-057D-8DE7-6A90-526BE5DD2A19}"/>
              </a:ext>
            </a:extLst>
          </p:cNvPr>
          <p:cNvSpPr/>
          <p:nvPr/>
        </p:nvSpPr>
        <p:spPr>
          <a:xfrm>
            <a:off x="1602171" y="2330626"/>
            <a:ext cx="252000" cy="252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Oval 30">
            <a:extLst>
              <a:ext uri="{FF2B5EF4-FFF2-40B4-BE49-F238E27FC236}">
                <a16:creationId xmlns:a16="http://schemas.microsoft.com/office/drawing/2014/main" id="{50DAA4CE-1DFE-610E-D977-93D7D81077B0}"/>
              </a:ext>
            </a:extLst>
          </p:cNvPr>
          <p:cNvSpPr/>
          <p:nvPr/>
        </p:nvSpPr>
        <p:spPr>
          <a:xfrm>
            <a:off x="1602171" y="2739764"/>
            <a:ext cx="252000" cy="252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84E2A26-D69C-8E65-4ADD-52E377DF4409}"/>
              </a:ext>
            </a:extLst>
          </p:cNvPr>
          <p:cNvGrpSpPr/>
          <p:nvPr/>
        </p:nvGrpSpPr>
        <p:grpSpPr>
          <a:xfrm>
            <a:off x="3150679" y="3010318"/>
            <a:ext cx="259383" cy="1579775"/>
            <a:chOff x="2248229" y="4009723"/>
            <a:chExt cx="259383" cy="1579775"/>
          </a:xfrm>
        </p:grpSpPr>
        <p:sp>
          <p:nvSpPr>
            <p:cNvPr id="34" name="Oval 30">
              <a:extLst>
                <a:ext uri="{FF2B5EF4-FFF2-40B4-BE49-F238E27FC236}">
                  <a16:creationId xmlns:a16="http://schemas.microsoft.com/office/drawing/2014/main" id="{CD4EBA15-47C6-7481-36DE-4C407D970E21}"/>
                </a:ext>
              </a:extLst>
            </p:cNvPr>
            <p:cNvSpPr/>
            <p:nvPr/>
          </p:nvSpPr>
          <p:spPr>
            <a:xfrm>
              <a:off x="2255612" y="5337498"/>
              <a:ext cx="252000" cy="252000"/>
            </a:xfrm>
            <a:prstGeom prst="ellipse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1" name="Oval 30">
              <a:extLst>
                <a:ext uri="{FF2B5EF4-FFF2-40B4-BE49-F238E27FC236}">
                  <a16:creationId xmlns:a16="http://schemas.microsoft.com/office/drawing/2014/main" id="{3C8604FA-CD43-9DD9-1038-D1CF2B7ACDCC}"/>
                </a:ext>
              </a:extLst>
            </p:cNvPr>
            <p:cNvSpPr/>
            <p:nvPr/>
          </p:nvSpPr>
          <p:spPr>
            <a:xfrm>
              <a:off x="2248229" y="4901079"/>
              <a:ext cx="252000" cy="252000"/>
            </a:xfrm>
            <a:prstGeom prst="ellipse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2" name="Oval 30">
              <a:extLst>
                <a:ext uri="{FF2B5EF4-FFF2-40B4-BE49-F238E27FC236}">
                  <a16:creationId xmlns:a16="http://schemas.microsoft.com/office/drawing/2014/main" id="{57522D4E-0C2F-A201-5D9C-6A3FBB6F7FA1}"/>
                </a:ext>
              </a:extLst>
            </p:cNvPr>
            <p:cNvSpPr/>
            <p:nvPr/>
          </p:nvSpPr>
          <p:spPr>
            <a:xfrm>
              <a:off x="2251756" y="4489939"/>
              <a:ext cx="252000" cy="252000"/>
            </a:xfrm>
            <a:prstGeom prst="ellipse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3" name="Oval 30">
              <a:extLst>
                <a:ext uri="{FF2B5EF4-FFF2-40B4-BE49-F238E27FC236}">
                  <a16:creationId xmlns:a16="http://schemas.microsoft.com/office/drawing/2014/main" id="{3BA34EC6-4043-D160-0861-C4452C274775}"/>
                </a:ext>
              </a:extLst>
            </p:cNvPr>
            <p:cNvSpPr/>
            <p:nvPr/>
          </p:nvSpPr>
          <p:spPr>
            <a:xfrm>
              <a:off x="2248229" y="4009723"/>
              <a:ext cx="252000" cy="252000"/>
            </a:xfrm>
            <a:prstGeom prst="ellipse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96AE434E-B2DD-F6B6-5BFE-BE5D22FC439D}"/>
              </a:ext>
            </a:extLst>
          </p:cNvPr>
          <p:cNvSpPr txBox="1"/>
          <p:nvPr/>
        </p:nvSpPr>
        <p:spPr>
          <a:xfrm>
            <a:off x="1365878" y="1653123"/>
            <a:ext cx="11967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dirty="0"/>
              <a:t>12 + 4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BE5D491-2B4A-14FA-152D-3CCAB4DC42D5}"/>
              </a:ext>
            </a:extLst>
          </p:cNvPr>
          <p:cNvSpPr txBox="1"/>
          <p:nvPr/>
        </p:nvSpPr>
        <p:spPr>
          <a:xfrm>
            <a:off x="6929903" y="1617503"/>
            <a:ext cx="192733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dirty="0"/>
              <a:t>15 – 3</a:t>
            </a:r>
          </a:p>
        </p:txBody>
      </p:sp>
      <p:graphicFrame>
        <p:nvGraphicFramePr>
          <p:cNvPr id="56" name="Table 9">
            <a:extLst>
              <a:ext uri="{FF2B5EF4-FFF2-40B4-BE49-F238E27FC236}">
                <a16:creationId xmlns:a16="http://schemas.microsoft.com/office/drawing/2014/main" id="{B25D62E1-82C1-B4D8-99BC-57A2843C21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74101"/>
              </p:ext>
            </p:extLst>
          </p:nvPr>
        </p:nvGraphicFramePr>
        <p:xfrm>
          <a:off x="7461572" y="2162350"/>
          <a:ext cx="432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782411507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kumimoji="1" lang="ja-JP" altLang="en-US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373740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524195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322199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948375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14141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460325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38927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783704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24714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9343400"/>
                  </a:ext>
                </a:extLst>
              </a:tr>
            </a:tbl>
          </a:graphicData>
        </a:graphic>
      </p:graphicFrame>
      <p:graphicFrame>
        <p:nvGraphicFramePr>
          <p:cNvPr id="59" name="Table 9">
            <a:extLst>
              <a:ext uri="{FF2B5EF4-FFF2-40B4-BE49-F238E27FC236}">
                <a16:creationId xmlns:a16="http://schemas.microsoft.com/office/drawing/2014/main" id="{FBA43864-CB9B-CDDE-A12E-29B8C381C2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340534"/>
              </p:ext>
            </p:extLst>
          </p:nvPr>
        </p:nvGraphicFramePr>
        <p:xfrm>
          <a:off x="8115013" y="2162350"/>
          <a:ext cx="432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782411507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373740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524195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322199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948375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14141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460325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38927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783704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24714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9343400"/>
                  </a:ext>
                </a:extLst>
              </a:tr>
            </a:tbl>
          </a:graphicData>
        </a:graphic>
      </p:graphicFrame>
      <p:sp>
        <p:nvSpPr>
          <p:cNvPr id="60" name="Oval 30">
            <a:extLst>
              <a:ext uri="{FF2B5EF4-FFF2-40B4-BE49-F238E27FC236}">
                <a16:creationId xmlns:a16="http://schemas.microsoft.com/office/drawing/2014/main" id="{6336BF2F-0427-358A-90A7-98F97F259ABF}"/>
              </a:ext>
            </a:extLst>
          </p:cNvPr>
          <p:cNvSpPr/>
          <p:nvPr/>
        </p:nvSpPr>
        <p:spPr>
          <a:xfrm>
            <a:off x="7551572" y="5717355"/>
            <a:ext cx="252000" cy="252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1" name="Oval 30">
            <a:extLst>
              <a:ext uri="{FF2B5EF4-FFF2-40B4-BE49-F238E27FC236}">
                <a16:creationId xmlns:a16="http://schemas.microsoft.com/office/drawing/2014/main" id="{CB9DFE4F-D30F-E658-8F4D-C8258C8BBA41}"/>
              </a:ext>
            </a:extLst>
          </p:cNvPr>
          <p:cNvSpPr/>
          <p:nvPr/>
        </p:nvSpPr>
        <p:spPr>
          <a:xfrm>
            <a:off x="7551572" y="6173788"/>
            <a:ext cx="252000" cy="252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2" name="Oval 30">
            <a:extLst>
              <a:ext uri="{FF2B5EF4-FFF2-40B4-BE49-F238E27FC236}">
                <a16:creationId xmlns:a16="http://schemas.microsoft.com/office/drawing/2014/main" id="{5EFA2D09-BC8E-D5AB-2C7E-EA1C2423A445}"/>
              </a:ext>
            </a:extLst>
          </p:cNvPr>
          <p:cNvSpPr/>
          <p:nvPr/>
        </p:nvSpPr>
        <p:spPr>
          <a:xfrm>
            <a:off x="7551572" y="4817146"/>
            <a:ext cx="252000" cy="252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" name="Oval 30">
            <a:extLst>
              <a:ext uri="{FF2B5EF4-FFF2-40B4-BE49-F238E27FC236}">
                <a16:creationId xmlns:a16="http://schemas.microsoft.com/office/drawing/2014/main" id="{4773246A-C4DD-EA83-4B16-CF76B38A9E37}"/>
              </a:ext>
            </a:extLst>
          </p:cNvPr>
          <p:cNvSpPr/>
          <p:nvPr/>
        </p:nvSpPr>
        <p:spPr>
          <a:xfrm>
            <a:off x="7551572" y="5273579"/>
            <a:ext cx="252000" cy="252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4" name="Oval 30">
            <a:extLst>
              <a:ext uri="{FF2B5EF4-FFF2-40B4-BE49-F238E27FC236}">
                <a16:creationId xmlns:a16="http://schemas.microsoft.com/office/drawing/2014/main" id="{9ECE1B8C-37FC-8D7B-44CE-A27C7BB970A5}"/>
              </a:ext>
            </a:extLst>
          </p:cNvPr>
          <p:cNvSpPr/>
          <p:nvPr/>
        </p:nvSpPr>
        <p:spPr>
          <a:xfrm>
            <a:off x="7551572" y="3972062"/>
            <a:ext cx="252000" cy="252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" name="Oval 30">
            <a:extLst>
              <a:ext uri="{FF2B5EF4-FFF2-40B4-BE49-F238E27FC236}">
                <a16:creationId xmlns:a16="http://schemas.microsoft.com/office/drawing/2014/main" id="{A951A32B-66EC-2B3E-9A4A-3A5478593994}"/>
              </a:ext>
            </a:extLst>
          </p:cNvPr>
          <p:cNvSpPr/>
          <p:nvPr/>
        </p:nvSpPr>
        <p:spPr>
          <a:xfrm>
            <a:off x="7551572" y="4428495"/>
            <a:ext cx="252000" cy="252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6" name="Oval 30">
            <a:extLst>
              <a:ext uri="{FF2B5EF4-FFF2-40B4-BE49-F238E27FC236}">
                <a16:creationId xmlns:a16="http://schemas.microsoft.com/office/drawing/2014/main" id="{EF807A9B-F327-9502-EAA0-F5E2F761D1DD}"/>
              </a:ext>
            </a:extLst>
          </p:cNvPr>
          <p:cNvSpPr/>
          <p:nvPr/>
        </p:nvSpPr>
        <p:spPr>
          <a:xfrm>
            <a:off x="7551572" y="3071853"/>
            <a:ext cx="252000" cy="252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Oval 30">
            <a:extLst>
              <a:ext uri="{FF2B5EF4-FFF2-40B4-BE49-F238E27FC236}">
                <a16:creationId xmlns:a16="http://schemas.microsoft.com/office/drawing/2014/main" id="{9B296DE7-6A84-6682-084D-748C6E891CB8}"/>
              </a:ext>
            </a:extLst>
          </p:cNvPr>
          <p:cNvSpPr/>
          <p:nvPr/>
        </p:nvSpPr>
        <p:spPr>
          <a:xfrm>
            <a:off x="7551572" y="3528286"/>
            <a:ext cx="252000" cy="252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8" name="Oval 30">
            <a:extLst>
              <a:ext uri="{FF2B5EF4-FFF2-40B4-BE49-F238E27FC236}">
                <a16:creationId xmlns:a16="http://schemas.microsoft.com/office/drawing/2014/main" id="{CFAA8D6F-C8A1-C915-E5C1-ECF4209ABC0B}"/>
              </a:ext>
            </a:extLst>
          </p:cNvPr>
          <p:cNvSpPr/>
          <p:nvPr/>
        </p:nvSpPr>
        <p:spPr>
          <a:xfrm>
            <a:off x="8205013" y="5717355"/>
            <a:ext cx="252000" cy="252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" name="Oval 30">
            <a:extLst>
              <a:ext uri="{FF2B5EF4-FFF2-40B4-BE49-F238E27FC236}">
                <a16:creationId xmlns:a16="http://schemas.microsoft.com/office/drawing/2014/main" id="{57CE3FB9-E081-8260-0CC4-CEF63AC2F51D}"/>
              </a:ext>
            </a:extLst>
          </p:cNvPr>
          <p:cNvSpPr/>
          <p:nvPr/>
        </p:nvSpPr>
        <p:spPr>
          <a:xfrm>
            <a:off x="8205013" y="6173788"/>
            <a:ext cx="252000" cy="252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1" name="Oval 30">
            <a:extLst>
              <a:ext uri="{FF2B5EF4-FFF2-40B4-BE49-F238E27FC236}">
                <a16:creationId xmlns:a16="http://schemas.microsoft.com/office/drawing/2014/main" id="{A6130F48-E8FE-3020-7A93-6543D8821901}"/>
              </a:ext>
            </a:extLst>
          </p:cNvPr>
          <p:cNvSpPr/>
          <p:nvPr/>
        </p:nvSpPr>
        <p:spPr>
          <a:xfrm>
            <a:off x="7551572" y="2274064"/>
            <a:ext cx="252000" cy="252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2" name="Oval 30">
            <a:extLst>
              <a:ext uri="{FF2B5EF4-FFF2-40B4-BE49-F238E27FC236}">
                <a16:creationId xmlns:a16="http://schemas.microsoft.com/office/drawing/2014/main" id="{9B1520EC-AA49-541A-7D7C-0BADA13C8853}"/>
              </a:ext>
            </a:extLst>
          </p:cNvPr>
          <p:cNvSpPr/>
          <p:nvPr/>
        </p:nvSpPr>
        <p:spPr>
          <a:xfrm>
            <a:off x="7551572" y="2683202"/>
            <a:ext cx="252000" cy="252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C7ADBB6F-7A95-34DB-9866-7C686770934C}"/>
              </a:ext>
            </a:extLst>
          </p:cNvPr>
          <p:cNvGrpSpPr/>
          <p:nvPr/>
        </p:nvGrpSpPr>
        <p:grpSpPr>
          <a:xfrm>
            <a:off x="8197630" y="4433377"/>
            <a:ext cx="259383" cy="1099559"/>
            <a:chOff x="2248229" y="4489939"/>
            <a:chExt cx="259383" cy="1099559"/>
          </a:xfrm>
          <a:solidFill>
            <a:srgbClr val="0070C0"/>
          </a:solidFill>
        </p:grpSpPr>
        <p:sp>
          <p:nvSpPr>
            <p:cNvPr id="75" name="Oval 30">
              <a:extLst>
                <a:ext uri="{FF2B5EF4-FFF2-40B4-BE49-F238E27FC236}">
                  <a16:creationId xmlns:a16="http://schemas.microsoft.com/office/drawing/2014/main" id="{F747E215-A5B5-21CD-29E2-C08B8D7004DD}"/>
                </a:ext>
              </a:extLst>
            </p:cNvPr>
            <p:cNvSpPr/>
            <p:nvPr/>
          </p:nvSpPr>
          <p:spPr>
            <a:xfrm>
              <a:off x="2255612" y="5337498"/>
              <a:ext cx="252000" cy="252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7" name="Oval 30">
              <a:extLst>
                <a:ext uri="{FF2B5EF4-FFF2-40B4-BE49-F238E27FC236}">
                  <a16:creationId xmlns:a16="http://schemas.microsoft.com/office/drawing/2014/main" id="{68A344A3-5DC6-08FA-2568-1A83E7B84225}"/>
                </a:ext>
              </a:extLst>
            </p:cNvPr>
            <p:cNvSpPr/>
            <p:nvPr/>
          </p:nvSpPr>
          <p:spPr>
            <a:xfrm>
              <a:off x="2248229" y="4901079"/>
              <a:ext cx="252000" cy="252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8" name="Oval 30">
              <a:extLst>
                <a:ext uri="{FF2B5EF4-FFF2-40B4-BE49-F238E27FC236}">
                  <a16:creationId xmlns:a16="http://schemas.microsoft.com/office/drawing/2014/main" id="{3629B6BD-B0DD-EC25-EB91-FEE232D95087}"/>
                </a:ext>
              </a:extLst>
            </p:cNvPr>
            <p:cNvSpPr/>
            <p:nvPr/>
          </p:nvSpPr>
          <p:spPr>
            <a:xfrm>
              <a:off x="2251756" y="4489939"/>
              <a:ext cx="252000" cy="252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9A27D57C-A072-2EAD-0478-2165FB421C45}"/>
              </a:ext>
            </a:extLst>
          </p:cNvPr>
          <p:cNvGrpSpPr/>
          <p:nvPr/>
        </p:nvGrpSpPr>
        <p:grpSpPr>
          <a:xfrm>
            <a:off x="1380730" y="2028823"/>
            <a:ext cx="6617421" cy="4640491"/>
            <a:chOff x="1380730" y="2028823"/>
            <a:chExt cx="6617421" cy="4640491"/>
          </a:xfrm>
        </p:grpSpPr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C547388B-D149-ABEA-5A02-C7256D321499}"/>
                </a:ext>
              </a:extLst>
            </p:cNvPr>
            <p:cNvSpPr txBox="1"/>
            <p:nvPr/>
          </p:nvSpPr>
          <p:spPr>
            <a:xfrm>
              <a:off x="3561869" y="4579927"/>
              <a:ext cx="263896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 algn="ctr">
                <a:buNone/>
              </a:pPr>
              <a:r>
                <a:rPr lang="en-US" altLang="ja-JP" sz="2400" dirty="0">
                  <a:solidFill>
                    <a:srgbClr val="FF0000"/>
                  </a:solidFill>
                </a:rPr>
                <a:t>No change in a ten.</a:t>
              </a:r>
            </a:p>
          </p:txBody>
        </p:sp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ACE615A4-642C-0E94-508A-D1346872BE68}"/>
                </a:ext>
              </a:extLst>
            </p:cNvPr>
            <p:cNvSpPr/>
            <p:nvPr/>
          </p:nvSpPr>
          <p:spPr>
            <a:xfrm>
              <a:off x="1380730" y="2082261"/>
              <a:ext cx="687499" cy="4587053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Rectangle: Rounded Corners 57">
              <a:extLst>
                <a:ext uri="{FF2B5EF4-FFF2-40B4-BE49-F238E27FC236}">
                  <a16:creationId xmlns:a16="http://schemas.microsoft.com/office/drawing/2014/main" id="{6D7A5DFC-9E5F-BC8A-FCCF-86B0164E7C5A}"/>
                </a:ext>
              </a:extLst>
            </p:cNvPr>
            <p:cNvSpPr/>
            <p:nvPr/>
          </p:nvSpPr>
          <p:spPr>
            <a:xfrm>
              <a:off x="7310652" y="2028823"/>
              <a:ext cx="687499" cy="4587053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C1A412DF-8AE2-4761-37AD-1A047494E1AA}"/>
                </a:ext>
              </a:extLst>
            </p:cNvPr>
            <p:cNvCxnSpPr>
              <a:cxnSpLocks/>
              <a:stCxn id="57" idx="3"/>
            </p:cNvCxnSpPr>
            <p:nvPr/>
          </p:nvCxnSpPr>
          <p:spPr>
            <a:xfrm flipV="1">
              <a:off x="6200829" y="4349973"/>
              <a:ext cx="1109823" cy="460787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9E1B04A3-DC69-1705-44C9-D28829B3A28C}"/>
                </a:ext>
              </a:extLst>
            </p:cNvPr>
            <p:cNvCxnSpPr>
              <a:cxnSpLocks/>
              <a:stCxn id="57" idx="1"/>
              <a:endCxn id="5" idx="3"/>
            </p:cNvCxnSpPr>
            <p:nvPr/>
          </p:nvCxnSpPr>
          <p:spPr>
            <a:xfrm flipH="1" flipV="1">
              <a:off x="2068229" y="4375788"/>
              <a:ext cx="1493640" cy="434972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id="{FD8AB8DF-05AE-9FA2-072B-913BD62D428C}"/>
              </a:ext>
            </a:extLst>
          </p:cNvPr>
          <p:cNvSpPr txBox="1"/>
          <p:nvPr/>
        </p:nvSpPr>
        <p:spPr>
          <a:xfrm>
            <a:off x="2200940" y="1659589"/>
            <a:ext cx="61410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dirty="0"/>
              <a:t>=16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111C9783-E11C-68C9-FAA2-872ED4EA0A0B}"/>
              </a:ext>
            </a:extLst>
          </p:cNvPr>
          <p:cNvSpPr txBox="1"/>
          <p:nvPr/>
        </p:nvSpPr>
        <p:spPr>
          <a:xfrm>
            <a:off x="8149958" y="1631460"/>
            <a:ext cx="61410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dirty="0"/>
              <a:t>=12</a:t>
            </a:r>
          </a:p>
        </p:txBody>
      </p:sp>
    </p:spTree>
    <p:extLst>
      <p:ext uri="{BB962C8B-B14F-4D97-AF65-F5344CB8AC3E}">
        <p14:creationId xmlns:p14="http://schemas.microsoft.com/office/powerpoint/2010/main" val="1859641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5 4.81481E-6 L -0.07227 0.1458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81" y="7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3.7037E-7 L 0.07696 -0.07268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41" y="-36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0445D10-9E8A-40A2-8A0A-B3C033263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359EB6-68B4-4021-BF92-962BE643B341}" type="slidenum">
              <a:rPr kumimoji="0" lang="en-Z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ZA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2DAB24B-AABE-4911-880B-BFDCB65263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173234"/>
              </p:ext>
            </p:extLst>
          </p:nvPr>
        </p:nvGraphicFramePr>
        <p:xfrm>
          <a:off x="4926237" y="2061288"/>
          <a:ext cx="396000" cy="39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571205567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79584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r>
                        <a:rPr lang="ja-JP" altLang="en-US" dirty="0">
                          <a:solidFill>
                            <a:srgbClr val="0070C0"/>
                          </a:solidFill>
                        </a:rPr>
                        <a:t>●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994929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r>
                        <a:rPr lang="ja-JP" altLang="en-US" dirty="0">
                          <a:solidFill>
                            <a:srgbClr val="0070C0"/>
                          </a:solidFill>
                        </a:rPr>
                        <a:t>●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829414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r>
                        <a:rPr lang="ja-JP" altLang="en-US" dirty="0">
                          <a:solidFill>
                            <a:srgbClr val="0070C0"/>
                          </a:solidFill>
                        </a:rPr>
                        <a:t>●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7715363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r>
                        <a:rPr lang="ja-JP" altLang="en-US" dirty="0">
                          <a:solidFill>
                            <a:srgbClr val="0070C0"/>
                          </a:solidFill>
                        </a:rPr>
                        <a:t>●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2066833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r>
                        <a:rPr lang="ja-JP" altLang="en-US" dirty="0">
                          <a:solidFill>
                            <a:srgbClr val="0070C0"/>
                          </a:solidFill>
                        </a:rPr>
                        <a:t>●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285042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r>
                        <a:rPr lang="ja-JP" altLang="en-US" dirty="0">
                          <a:solidFill>
                            <a:srgbClr val="0070C0"/>
                          </a:solidFill>
                        </a:rPr>
                        <a:t>●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5205604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r>
                        <a:rPr lang="ja-JP" altLang="en-US" dirty="0">
                          <a:solidFill>
                            <a:srgbClr val="0070C0"/>
                          </a:solidFill>
                        </a:rPr>
                        <a:t>●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5994388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r>
                        <a:rPr lang="ja-JP" altLang="en-US" dirty="0">
                          <a:solidFill>
                            <a:srgbClr val="0070C0"/>
                          </a:solidFill>
                        </a:rPr>
                        <a:t>●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154111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r>
                        <a:rPr lang="ja-JP" altLang="en-US" dirty="0">
                          <a:solidFill>
                            <a:srgbClr val="0070C0"/>
                          </a:solidFill>
                        </a:rPr>
                        <a:t>●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048362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A890993-9BA3-49EA-A880-77CDF10CD2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767528"/>
              </p:ext>
            </p:extLst>
          </p:nvPr>
        </p:nvGraphicFramePr>
        <p:xfrm>
          <a:off x="5538349" y="2061288"/>
          <a:ext cx="396000" cy="39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571205567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79584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994929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829414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ja-JP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7715363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ja-JP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2066833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285042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5205604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5994388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154111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0483620"/>
                  </a:ext>
                </a:extLst>
              </a:tr>
            </a:tbl>
          </a:graphicData>
        </a:graphic>
      </p:graphicFrame>
      <p:sp>
        <p:nvSpPr>
          <p:cNvPr id="7" name="Oval 29">
            <a:extLst>
              <a:ext uri="{FF2B5EF4-FFF2-40B4-BE49-F238E27FC236}">
                <a16:creationId xmlns:a16="http://schemas.microsoft.com/office/drawing/2014/main" id="{71D79E55-C97F-48C8-9EC8-A0E349993BCF}"/>
              </a:ext>
            </a:extLst>
          </p:cNvPr>
          <p:cNvSpPr/>
          <p:nvPr/>
        </p:nvSpPr>
        <p:spPr>
          <a:xfrm>
            <a:off x="5646317" y="4541031"/>
            <a:ext cx="180000" cy="180000"/>
          </a:xfrm>
          <a:prstGeom prst="ellipse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8" name="Group 28">
            <a:extLst>
              <a:ext uri="{FF2B5EF4-FFF2-40B4-BE49-F238E27FC236}">
                <a16:creationId xmlns:a16="http://schemas.microsoft.com/office/drawing/2014/main" id="{E7676D89-2C0A-4D1D-B3E8-03F1B1D0D3D9}"/>
              </a:ext>
            </a:extLst>
          </p:cNvPr>
          <p:cNvGrpSpPr/>
          <p:nvPr/>
        </p:nvGrpSpPr>
        <p:grpSpPr>
          <a:xfrm>
            <a:off x="5649283" y="4947213"/>
            <a:ext cx="186012" cy="577515"/>
            <a:chOff x="5193034" y="4645641"/>
            <a:chExt cx="186012" cy="577515"/>
          </a:xfrm>
          <a:solidFill>
            <a:srgbClr val="FF0066"/>
          </a:solidFill>
        </p:grpSpPr>
        <p:sp>
          <p:nvSpPr>
            <p:cNvPr id="9" name="Oval 29">
              <a:extLst>
                <a:ext uri="{FF2B5EF4-FFF2-40B4-BE49-F238E27FC236}">
                  <a16:creationId xmlns:a16="http://schemas.microsoft.com/office/drawing/2014/main" id="{0F99674E-AC9C-4580-B49F-3202BCF503A3}"/>
                </a:ext>
              </a:extLst>
            </p:cNvPr>
            <p:cNvSpPr/>
            <p:nvPr/>
          </p:nvSpPr>
          <p:spPr>
            <a:xfrm>
              <a:off x="5199046" y="5043156"/>
              <a:ext cx="180000" cy="180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Oval 30">
              <a:extLst>
                <a:ext uri="{FF2B5EF4-FFF2-40B4-BE49-F238E27FC236}">
                  <a16:creationId xmlns:a16="http://schemas.microsoft.com/office/drawing/2014/main" id="{F5583BC7-64AE-4765-969D-FAA00737FCB7}"/>
                </a:ext>
              </a:extLst>
            </p:cNvPr>
            <p:cNvSpPr/>
            <p:nvPr/>
          </p:nvSpPr>
          <p:spPr>
            <a:xfrm>
              <a:off x="5193034" y="4645641"/>
              <a:ext cx="180000" cy="180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1" name="Oval 30">
            <a:extLst>
              <a:ext uri="{FF2B5EF4-FFF2-40B4-BE49-F238E27FC236}">
                <a16:creationId xmlns:a16="http://schemas.microsoft.com/office/drawing/2014/main" id="{72A11B0E-4694-496F-83F8-8CAA3DA2CC46}"/>
              </a:ext>
            </a:extLst>
          </p:cNvPr>
          <p:cNvSpPr/>
          <p:nvPr/>
        </p:nvSpPr>
        <p:spPr>
          <a:xfrm>
            <a:off x="5653101" y="5739300"/>
            <a:ext cx="180000" cy="180000"/>
          </a:xfrm>
          <a:prstGeom prst="ellipse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B91E114-D1DA-4D85-93EF-D61CDFA789E6}"/>
              </a:ext>
            </a:extLst>
          </p:cNvPr>
          <p:cNvSpPr/>
          <p:nvPr/>
        </p:nvSpPr>
        <p:spPr>
          <a:xfrm>
            <a:off x="1481753" y="1680896"/>
            <a:ext cx="2898191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MinionPro-Bold"/>
                <a:ea typeface="游ゴシック" panose="020B0400000000000000" pitchFamily="50" charset="-128"/>
                <a:cs typeface="+mn-cs"/>
              </a:rPr>
              <a:t>Number bonds of 10</a:t>
            </a:r>
            <a:endParaRPr kumimoji="0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0775E46-6295-4F17-9390-CDD7BBE5AC3A}"/>
              </a:ext>
            </a:extLst>
          </p:cNvPr>
          <p:cNvSpPr/>
          <p:nvPr/>
        </p:nvSpPr>
        <p:spPr>
          <a:xfrm>
            <a:off x="7529986" y="4863071"/>
            <a:ext cx="2898191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MinionPro-Bold"/>
                <a:ea typeface="游ゴシック" panose="020B0400000000000000" pitchFamily="50" charset="-128"/>
                <a:cs typeface="+mn-cs"/>
              </a:rPr>
              <a:t>Number bonds of 4</a:t>
            </a:r>
            <a:endParaRPr kumimoji="0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CF8F1603-A02A-481B-A2DB-EE27A077FAAF}"/>
              </a:ext>
            </a:extLst>
          </p:cNvPr>
          <p:cNvGrpSpPr/>
          <p:nvPr/>
        </p:nvGrpSpPr>
        <p:grpSpPr>
          <a:xfrm>
            <a:off x="3618583" y="2040975"/>
            <a:ext cx="1478751" cy="1200329"/>
            <a:chOff x="2511235" y="2040975"/>
            <a:chExt cx="1478751" cy="1200329"/>
          </a:xfrm>
        </p:grpSpPr>
        <p:sp>
          <p:nvSpPr>
            <p:cNvPr id="16" name="TextBox 60">
              <a:extLst>
                <a:ext uri="{FF2B5EF4-FFF2-40B4-BE49-F238E27FC236}">
                  <a16:creationId xmlns:a16="http://schemas.microsoft.com/office/drawing/2014/main" id="{88917C4D-34CE-4B4F-ABE4-92B62A123CD9}"/>
                </a:ext>
              </a:extLst>
            </p:cNvPr>
            <p:cNvSpPr txBox="1"/>
            <p:nvPr/>
          </p:nvSpPr>
          <p:spPr>
            <a:xfrm>
              <a:off x="2511235" y="2040975"/>
              <a:ext cx="131612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10 </a:t>
              </a:r>
            </a:p>
          </p:txBody>
        </p:sp>
        <p:cxnSp>
          <p:nvCxnSpPr>
            <p:cNvPr id="17" name="Straight Connector 12">
              <a:extLst>
                <a:ext uri="{FF2B5EF4-FFF2-40B4-BE49-F238E27FC236}">
                  <a16:creationId xmlns:a16="http://schemas.microsoft.com/office/drawing/2014/main" id="{ACA48D7A-C4D2-419B-A692-E49A609FFF0C}"/>
                </a:ext>
              </a:extLst>
            </p:cNvPr>
            <p:cNvCxnSpPr/>
            <p:nvPr/>
          </p:nvCxnSpPr>
          <p:spPr>
            <a:xfrm>
              <a:off x="2937297" y="2456993"/>
              <a:ext cx="223533" cy="3600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77">
              <a:extLst>
                <a:ext uri="{FF2B5EF4-FFF2-40B4-BE49-F238E27FC236}">
                  <a16:creationId xmlns:a16="http://schemas.microsoft.com/office/drawing/2014/main" id="{C7EDEC23-BAA9-4DD7-B3E3-FE7DD9F5CB3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60830" y="2456993"/>
              <a:ext cx="223533" cy="3600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TextBox 44">
              <a:extLst>
                <a:ext uri="{FF2B5EF4-FFF2-40B4-BE49-F238E27FC236}">
                  <a16:creationId xmlns:a16="http://schemas.microsoft.com/office/drawing/2014/main" id="{D03B1CCB-6328-4DA9-8A46-31B73809D5F7}"/>
                </a:ext>
              </a:extLst>
            </p:cNvPr>
            <p:cNvSpPr txBox="1"/>
            <p:nvPr/>
          </p:nvSpPr>
          <p:spPr>
            <a:xfrm>
              <a:off x="2673865" y="2046762"/>
              <a:ext cx="13161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9       1</a:t>
              </a:r>
            </a:p>
          </p:txBody>
        </p:sp>
      </p:grpSp>
      <p:grpSp>
        <p:nvGrpSpPr>
          <p:cNvPr id="71" name="グループ化 70">
            <a:extLst>
              <a:ext uri="{FF2B5EF4-FFF2-40B4-BE49-F238E27FC236}">
                <a16:creationId xmlns:a16="http://schemas.microsoft.com/office/drawing/2014/main" id="{190B2EA3-0048-4A0E-9282-D14808E0FB82}"/>
              </a:ext>
            </a:extLst>
          </p:cNvPr>
          <p:cNvGrpSpPr/>
          <p:nvPr/>
        </p:nvGrpSpPr>
        <p:grpSpPr>
          <a:xfrm>
            <a:off x="6308336" y="5120051"/>
            <a:ext cx="1316121" cy="1200329"/>
            <a:chOff x="5200988" y="5120051"/>
            <a:chExt cx="1316121" cy="1200329"/>
          </a:xfrm>
        </p:grpSpPr>
        <p:sp>
          <p:nvSpPr>
            <p:cNvPr id="20" name="TextBox 60">
              <a:extLst>
                <a:ext uri="{FF2B5EF4-FFF2-40B4-BE49-F238E27FC236}">
                  <a16:creationId xmlns:a16="http://schemas.microsoft.com/office/drawing/2014/main" id="{BB648C62-DBD8-40E8-8C85-E8637D0169BB}"/>
                </a:ext>
              </a:extLst>
            </p:cNvPr>
            <p:cNvSpPr txBox="1"/>
            <p:nvPr/>
          </p:nvSpPr>
          <p:spPr>
            <a:xfrm>
              <a:off x="5200988" y="5120051"/>
              <a:ext cx="131612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4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1     3</a:t>
              </a:r>
            </a:p>
          </p:txBody>
        </p:sp>
        <p:grpSp>
          <p:nvGrpSpPr>
            <p:cNvPr id="70" name="グループ化 69">
              <a:extLst>
                <a:ext uri="{FF2B5EF4-FFF2-40B4-BE49-F238E27FC236}">
                  <a16:creationId xmlns:a16="http://schemas.microsoft.com/office/drawing/2014/main" id="{ECB3C7AC-EDAE-49E7-B21A-5F9258F40FE4}"/>
                </a:ext>
              </a:extLst>
            </p:cNvPr>
            <p:cNvGrpSpPr/>
            <p:nvPr/>
          </p:nvGrpSpPr>
          <p:grpSpPr>
            <a:xfrm>
              <a:off x="5607049" y="5524727"/>
              <a:ext cx="504000" cy="360000"/>
              <a:chOff x="5607049" y="5524727"/>
              <a:chExt cx="504000" cy="360000"/>
            </a:xfrm>
          </p:grpSpPr>
          <p:cxnSp>
            <p:nvCxnSpPr>
              <p:cNvPr id="21" name="Straight Connector 12">
                <a:extLst>
                  <a:ext uri="{FF2B5EF4-FFF2-40B4-BE49-F238E27FC236}">
                    <a16:creationId xmlns:a16="http://schemas.microsoft.com/office/drawing/2014/main" id="{31C0E8BB-7C57-41C4-9862-0DB873D4BC7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607049" y="5524727"/>
                <a:ext cx="252000" cy="3600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77">
                <a:extLst>
                  <a:ext uri="{FF2B5EF4-FFF2-40B4-BE49-F238E27FC236}">
                    <a16:creationId xmlns:a16="http://schemas.microsoft.com/office/drawing/2014/main" id="{FC5D9C36-9ACE-4FC7-80F8-D5CCFC0D4D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59049" y="5524727"/>
                <a:ext cx="252000" cy="3600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68" name="TextBox 44">
            <a:extLst>
              <a:ext uri="{FF2B5EF4-FFF2-40B4-BE49-F238E27FC236}">
                <a16:creationId xmlns:a16="http://schemas.microsoft.com/office/drawing/2014/main" id="{36E6753A-1848-4919-9701-B9ABCA51C435}"/>
              </a:ext>
            </a:extLst>
          </p:cNvPr>
          <p:cNvSpPr txBox="1"/>
          <p:nvPr/>
        </p:nvSpPr>
        <p:spPr>
          <a:xfrm>
            <a:off x="6221116" y="3862435"/>
            <a:ext cx="25654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Move a bottle top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0DCB6FB-E2CB-EC43-5C4A-D427AC492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405" y="290193"/>
            <a:ext cx="10515600" cy="450525"/>
          </a:xfrm>
        </p:spPr>
        <p:txBody>
          <a:bodyPr/>
          <a:lstStyle/>
          <a:p>
            <a:r>
              <a:rPr kumimoji="1" lang="en-US" altLang="ja-JP" dirty="0"/>
              <a:t>Addition with carrying (Make-a-ten Method)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FD159A23-CD4D-5B10-C521-B38DCA4450DD}"/>
              </a:ext>
            </a:extLst>
          </p:cNvPr>
          <p:cNvGrpSpPr/>
          <p:nvPr/>
        </p:nvGrpSpPr>
        <p:grpSpPr>
          <a:xfrm>
            <a:off x="3685872" y="1931517"/>
            <a:ext cx="3193142" cy="4613036"/>
            <a:chOff x="2578524" y="1931517"/>
            <a:chExt cx="3193142" cy="4613036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39FD7D2D-DDC5-3D07-B123-6675E457FA7B}"/>
                </a:ext>
              </a:extLst>
            </p:cNvPr>
            <p:cNvSpPr txBox="1"/>
            <p:nvPr/>
          </p:nvSpPr>
          <p:spPr>
            <a:xfrm>
              <a:off x="2578524" y="6082888"/>
              <a:ext cx="3193142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>
                <a:buNone/>
              </a:pPr>
              <a:r>
                <a:rPr lang="en-US" altLang="ja-JP" sz="2400" dirty="0">
                  <a:solidFill>
                    <a:srgbClr val="FF0000"/>
                  </a:solidFill>
                </a:rPr>
                <a:t>Making a ten.</a:t>
              </a:r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34A84530-9601-6EB9-303C-E44F7E299C4D}"/>
                </a:ext>
              </a:extLst>
            </p:cNvPr>
            <p:cNvSpPr/>
            <p:nvPr/>
          </p:nvSpPr>
          <p:spPr>
            <a:xfrm>
              <a:off x="3655223" y="1931517"/>
              <a:ext cx="687499" cy="4170048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3A2144D0-445A-4A73-65E2-774F292AFEDB}"/>
              </a:ext>
            </a:extLst>
          </p:cNvPr>
          <p:cNvSpPr txBox="1"/>
          <p:nvPr/>
        </p:nvSpPr>
        <p:spPr>
          <a:xfrm>
            <a:off x="4684200" y="1242680"/>
            <a:ext cx="11967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dirty="0"/>
              <a:t>9 + 4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E4CCAEC-0D18-223B-8CB1-A083A597E753}"/>
              </a:ext>
            </a:extLst>
          </p:cNvPr>
          <p:cNvSpPr txBox="1"/>
          <p:nvPr/>
        </p:nvSpPr>
        <p:spPr>
          <a:xfrm>
            <a:off x="5519262" y="1249146"/>
            <a:ext cx="61410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dirty="0"/>
              <a:t>=13</a:t>
            </a:r>
          </a:p>
        </p:txBody>
      </p:sp>
    </p:spTree>
    <p:extLst>
      <p:ext uri="{BB962C8B-B14F-4D97-AF65-F5344CB8AC3E}">
        <p14:creationId xmlns:p14="http://schemas.microsoft.com/office/powerpoint/2010/main" val="1422323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1.48148E-6 L -2.70833E-6 -0.17361 C -2.70833E-6 -0.25092 -0.01419 -0.34629 -0.02526 -0.34629 L -0.05026 -0.34629 " pathEditMode="relative" rAng="0" ptsTypes="AA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13" y="-17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 animBg="1"/>
      <p:bldP spid="15" grpId="0" animBg="1"/>
      <p:bldP spid="68" grpId="0"/>
      <p:bldP spid="3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0445D10-9E8A-40A2-8A0A-B3C033263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359EB6-68B4-4021-BF92-962BE643B341}" type="slidenum">
              <a:rPr kumimoji="0" lang="en-Z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7" name="Table 16">
            <a:extLst>
              <a:ext uri="{FF2B5EF4-FFF2-40B4-BE49-F238E27FC236}">
                <a16:creationId xmlns:a16="http://schemas.microsoft.com/office/drawing/2014/main" id="{5112D489-B88A-4EE3-BFF3-92D2277B05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279309"/>
              </p:ext>
            </p:extLst>
          </p:nvPr>
        </p:nvGraphicFramePr>
        <p:xfrm>
          <a:off x="5347157" y="2080179"/>
          <a:ext cx="396000" cy="39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571205567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endParaRPr lang="en-GB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79584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70C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994929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70C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829414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70C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7715363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70C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2066833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70C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285042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70C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5205604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70C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5994388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70C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154111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r>
                        <a:rPr lang="ja-JP" altLang="en-US" dirty="0">
                          <a:solidFill>
                            <a:srgbClr val="0070C0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  <a:endParaRPr lang="en-GB" dirty="0">
                        <a:solidFill>
                          <a:srgbClr val="0070C0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0483620"/>
                  </a:ext>
                </a:extLst>
              </a:tr>
            </a:tbl>
          </a:graphicData>
        </a:graphic>
      </p:graphicFrame>
      <p:graphicFrame>
        <p:nvGraphicFramePr>
          <p:cNvPr id="28" name="Table 17">
            <a:extLst>
              <a:ext uri="{FF2B5EF4-FFF2-40B4-BE49-F238E27FC236}">
                <a16:creationId xmlns:a16="http://schemas.microsoft.com/office/drawing/2014/main" id="{C1EAC517-9607-44F2-8179-A631B660A1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731233"/>
              </p:ext>
            </p:extLst>
          </p:nvPr>
        </p:nvGraphicFramePr>
        <p:xfrm>
          <a:off x="5959269" y="2080179"/>
          <a:ext cx="396000" cy="39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571205567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79584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994929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829414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ja-JP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7715363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ja-JP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2066833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>
                          <a:solidFill>
                            <a:srgbClr val="0070C0"/>
                          </a:solidFill>
                        </a:rPr>
                        <a:t>●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285042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>
                          <a:solidFill>
                            <a:srgbClr val="0070C0"/>
                          </a:solidFill>
                        </a:rPr>
                        <a:t>●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5205604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>
                          <a:solidFill>
                            <a:srgbClr val="0070C0"/>
                          </a:solidFill>
                        </a:rPr>
                        <a:t>●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5994388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>
                          <a:solidFill>
                            <a:srgbClr val="0070C0"/>
                          </a:solidFill>
                        </a:rPr>
                        <a:t>●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154111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>
                          <a:solidFill>
                            <a:srgbClr val="0070C0"/>
                          </a:solidFill>
                        </a:rPr>
                        <a:t>●</a:t>
                      </a:r>
                      <a:endParaRPr lang="en-GB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0483620"/>
                  </a:ext>
                </a:extLst>
              </a:tr>
            </a:tbl>
          </a:graphicData>
        </a:graphic>
      </p:graphicFrame>
      <p:sp>
        <p:nvSpPr>
          <p:cNvPr id="39" name="TextBox 70">
            <a:extLst>
              <a:ext uri="{FF2B5EF4-FFF2-40B4-BE49-F238E27FC236}">
                <a16:creationId xmlns:a16="http://schemas.microsoft.com/office/drawing/2014/main" id="{B07FDB84-A8E3-4CEE-8FE9-FCED128ECCB4}"/>
              </a:ext>
            </a:extLst>
          </p:cNvPr>
          <p:cNvSpPr txBox="1"/>
          <p:nvPr/>
        </p:nvSpPr>
        <p:spPr>
          <a:xfrm>
            <a:off x="2471677" y="1438930"/>
            <a:ext cx="2619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Remove 9 counters</a:t>
            </a:r>
          </a:p>
        </p:txBody>
      </p:sp>
      <p:grpSp>
        <p:nvGrpSpPr>
          <p:cNvPr id="42" name="Group 9">
            <a:extLst>
              <a:ext uri="{FF2B5EF4-FFF2-40B4-BE49-F238E27FC236}">
                <a16:creationId xmlns:a16="http://schemas.microsoft.com/office/drawing/2014/main" id="{13626176-DDE3-4DB2-A21D-E8B397C2B12B}"/>
              </a:ext>
            </a:extLst>
          </p:cNvPr>
          <p:cNvGrpSpPr/>
          <p:nvPr/>
        </p:nvGrpSpPr>
        <p:grpSpPr>
          <a:xfrm>
            <a:off x="5450838" y="2167385"/>
            <a:ext cx="193467" cy="3398573"/>
            <a:chOff x="3883592" y="2292509"/>
            <a:chExt cx="193467" cy="3398573"/>
          </a:xfrm>
        </p:grpSpPr>
        <p:grpSp>
          <p:nvGrpSpPr>
            <p:cNvPr id="43" name="Group 2">
              <a:extLst>
                <a:ext uri="{FF2B5EF4-FFF2-40B4-BE49-F238E27FC236}">
                  <a16:creationId xmlns:a16="http://schemas.microsoft.com/office/drawing/2014/main" id="{3FD8C112-0EE4-4EB0-BFB1-EB171740CC31}"/>
                </a:ext>
              </a:extLst>
            </p:cNvPr>
            <p:cNvGrpSpPr/>
            <p:nvPr/>
          </p:nvGrpSpPr>
          <p:grpSpPr>
            <a:xfrm>
              <a:off x="3883592" y="2292509"/>
              <a:ext cx="193467" cy="2970019"/>
              <a:chOff x="4639519" y="3093297"/>
              <a:chExt cx="193467" cy="2970019"/>
            </a:xfrm>
          </p:grpSpPr>
          <p:grpSp>
            <p:nvGrpSpPr>
              <p:cNvPr id="45" name="Group 1">
                <a:extLst>
                  <a:ext uri="{FF2B5EF4-FFF2-40B4-BE49-F238E27FC236}">
                    <a16:creationId xmlns:a16="http://schemas.microsoft.com/office/drawing/2014/main" id="{1A774CBD-AAFC-42C2-A767-2CA00297C1B9}"/>
                  </a:ext>
                </a:extLst>
              </p:cNvPr>
              <p:cNvGrpSpPr/>
              <p:nvPr/>
            </p:nvGrpSpPr>
            <p:grpSpPr>
              <a:xfrm>
                <a:off x="4644008" y="4685047"/>
                <a:ext cx="188978" cy="1378269"/>
                <a:chOff x="4644008" y="4685047"/>
                <a:chExt cx="188978" cy="1378269"/>
              </a:xfrm>
            </p:grpSpPr>
            <p:sp>
              <p:nvSpPr>
                <p:cNvPr id="52" name="Oval 29">
                  <a:extLst>
                    <a:ext uri="{FF2B5EF4-FFF2-40B4-BE49-F238E27FC236}">
                      <a16:creationId xmlns:a16="http://schemas.microsoft.com/office/drawing/2014/main" id="{CCD50C71-85DF-44DB-9A33-F3D0F93A104D}"/>
                    </a:ext>
                  </a:extLst>
                </p:cNvPr>
                <p:cNvSpPr/>
                <p:nvPr/>
              </p:nvSpPr>
              <p:spPr>
                <a:xfrm>
                  <a:off x="4644008" y="4685047"/>
                  <a:ext cx="180000" cy="180000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grpSp>
              <p:nvGrpSpPr>
                <p:cNvPr id="53" name="Group 28">
                  <a:extLst>
                    <a:ext uri="{FF2B5EF4-FFF2-40B4-BE49-F238E27FC236}">
                      <a16:creationId xmlns:a16="http://schemas.microsoft.com/office/drawing/2014/main" id="{AC0AF2A5-A022-4272-8FDA-3ABE6F130683}"/>
                    </a:ext>
                  </a:extLst>
                </p:cNvPr>
                <p:cNvGrpSpPr/>
                <p:nvPr/>
              </p:nvGrpSpPr>
              <p:grpSpPr>
                <a:xfrm>
                  <a:off x="4646974" y="5091228"/>
                  <a:ext cx="186012" cy="577515"/>
                  <a:chOff x="5193034" y="4645641"/>
                  <a:chExt cx="186012" cy="577515"/>
                </a:xfrm>
                <a:solidFill>
                  <a:srgbClr val="0070C0"/>
                </a:solidFill>
              </p:grpSpPr>
              <p:sp>
                <p:nvSpPr>
                  <p:cNvPr id="55" name="Oval 29">
                    <a:extLst>
                      <a:ext uri="{FF2B5EF4-FFF2-40B4-BE49-F238E27FC236}">
                        <a16:creationId xmlns:a16="http://schemas.microsoft.com/office/drawing/2014/main" id="{9488C0B2-425D-4729-8F9E-8C14FFC8ECC4}"/>
                      </a:ext>
                    </a:extLst>
                  </p:cNvPr>
                  <p:cNvSpPr/>
                  <p:nvPr/>
                </p:nvSpPr>
                <p:spPr>
                  <a:xfrm>
                    <a:off x="5199046" y="5043156"/>
                    <a:ext cx="180000" cy="180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6" name="Oval 30">
                    <a:extLst>
                      <a:ext uri="{FF2B5EF4-FFF2-40B4-BE49-F238E27FC236}">
                        <a16:creationId xmlns:a16="http://schemas.microsoft.com/office/drawing/2014/main" id="{604A0993-E380-4C58-B4D3-5273849206BD}"/>
                      </a:ext>
                    </a:extLst>
                  </p:cNvPr>
                  <p:cNvSpPr/>
                  <p:nvPr/>
                </p:nvSpPr>
                <p:spPr>
                  <a:xfrm>
                    <a:off x="5193034" y="4645641"/>
                    <a:ext cx="180000" cy="180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54" name="Oval 30">
                  <a:extLst>
                    <a:ext uri="{FF2B5EF4-FFF2-40B4-BE49-F238E27FC236}">
                      <a16:creationId xmlns:a16="http://schemas.microsoft.com/office/drawing/2014/main" id="{09496B68-8176-4ADF-95AB-44A712BCFE36}"/>
                    </a:ext>
                  </a:extLst>
                </p:cNvPr>
                <p:cNvSpPr/>
                <p:nvPr/>
              </p:nvSpPr>
              <p:spPr>
                <a:xfrm>
                  <a:off x="4650792" y="5883316"/>
                  <a:ext cx="180000" cy="180000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46" name="Group 54">
                <a:extLst>
                  <a:ext uri="{FF2B5EF4-FFF2-40B4-BE49-F238E27FC236}">
                    <a16:creationId xmlns:a16="http://schemas.microsoft.com/office/drawing/2014/main" id="{FB3A7294-596F-46FD-94B0-A9599738A4BB}"/>
                  </a:ext>
                </a:extLst>
              </p:cNvPr>
              <p:cNvGrpSpPr/>
              <p:nvPr/>
            </p:nvGrpSpPr>
            <p:grpSpPr>
              <a:xfrm>
                <a:off x="4639519" y="3093297"/>
                <a:ext cx="188978" cy="1378269"/>
                <a:chOff x="4644008" y="4685047"/>
                <a:chExt cx="188978" cy="1378269"/>
              </a:xfrm>
            </p:grpSpPr>
            <p:sp>
              <p:nvSpPr>
                <p:cNvPr id="47" name="Oval 29">
                  <a:extLst>
                    <a:ext uri="{FF2B5EF4-FFF2-40B4-BE49-F238E27FC236}">
                      <a16:creationId xmlns:a16="http://schemas.microsoft.com/office/drawing/2014/main" id="{ACC1621D-F233-45B9-AA46-3A1522CEEF93}"/>
                    </a:ext>
                  </a:extLst>
                </p:cNvPr>
                <p:cNvSpPr/>
                <p:nvPr/>
              </p:nvSpPr>
              <p:spPr>
                <a:xfrm>
                  <a:off x="4644008" y="4685047"/>
                  <a:ext cx="180000" cy="180000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grpSp>
              <p:nvGrpSpPr>
                <p:cNvPr id="48" name="Group 28">
                  <a:extLst>
                    <a:ext uri="{FF2B5EF4-FFF2-40B4-BE49-F238E27FC236}">
                      <a16:creationId xmlns:a16="http://schemas.microsoft.com/office/drawing/2014/main" id="{8FCF3F65-A9DE-4015-9799-876EEA7DA69B}"/>
                    </a:ext>
                  </a:extLst>
                </p:cNvPr>
                <p:cNvGrpSpPr/>
                <p:nvPr/>
              </p:nvGrpSpPr>
              <p:grpSpPr>
                <a:xfrm>
                  <a:off x="4646974" y="5091228"/>
                  <a:ext cx="186012" cy="577515"/>
                  <a:chOff x="5193034" y="4645641"/>
                  <a:chExt cx="186012" cy="577515"/>
                </a:xfrm>
                <a:solidFill>
                  <a:srgbClr val="0070C0"/>
                </a:solidFill>
              </p:grpSpPr>
              <p:sp>
                <p:nvSpPr>
                  <p:cNvPr id="50" name="Oval 29">
                    <a:extLst>
                      <a:ext uri="{FF2B5EF4-FFF2-40B4-BE49-F238E27FC236}">
                        <a16:creationId xmlns:a16="http://schemas.microsoft.com/office/drawing/2014/main" id="{7973BCB8-557E-4E76-8106-6460C8284764}"/>
                      </a:ext>
                    </a:extLst>
                  </p:cNvPr>
                  <p:cNvSpPr/>
                  <p:nvPr/>
                </p:nvSpPr>
                <p:spPr>
                  <a:xfrm>
                    <a:off x="5199046" y="5043156"/>
                    <a:ext cx="180000" cy="180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1" name="Oval 30">
                    <a:extLst>
                      <a:ext uri="{FF2B5EF4-FFF2-40B4-BE49-F238E27FC236}">
                        <a16:creationId xmlns:a16="http://schemas.microsoft.com/office/drawing/2014/main" id="{C0586DC9-E87C-41EE-9BF6-88A707EF783B}"/>
                      </a:ext>
                    </a:extLst>
                  </p:cNvPr>
                  <p:cNvSpPr/>
                  <p:nvPr/>
                </p:nvSpPr>
                <p:spPr>
                  <a:xfrm>
                    <a:off x="5193034" y="4645641"/>
                    <a:ext cx="180000" cy="180000"/>
                  </a:xfrm>
                  <a:prstGeom prst="ellips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49" name="Oval 30">
                  <a:extLst>
                    <a:ext uri="{FF2B5EF4-FFF2-40B4-BE49-F238E27FC236}">
                      <a16:creationId xmlns:a16="http://schemas.microsoft.com/office/drawing/2014/main" id="{E0CE6E69-578F-44D9-93F1-E08076B5B80E}"/>
                    </a:ext>
                  </a:extLst>
                </p:cNvPr>
                <p:cNvSpPr/>
                <p:nvPr/>
              </p:nvSpPr>
              <p:spPr>
                <a:xfrm>
                  <a:off x="4650792" y="5883316"/>
                  <a:ext cx="180000" cy="180000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44" name="Oval 30">
              <a:extLst>
                <a:ext uri="{FF2B5EF4-FFF2-40B4-BE49-F238E27FC236}">
                  <a16:creationId xmlns:a16="http://schemas.microsoft.com/office/drawing/2014/main" id="{060B9270-E593-43B8-BB10-811BC45E4EFC}"/>
                </a:ext>
              </a:extLst>
            </p:cNvPr>
            <p:cNvSpPr/>
            <p:nvPr/>
          </p:nvSpPr>
          <p:spPr>
            <a:xfrm>
              <a:off x="3890376" y="5511082"/>
              <a:ext cx="180000" cy="1800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64" name="Group 15">
            <a:extLst>
              <a:ext uri="{FF2B5EF4-FFF2-40B4-BE49-F238E27FC236}">
                <a16:creationId xmlns:a16="http://schemas.microsoft.com/office/drawing/2014/main" id="{5C1E6C23-8B4C-4BD2-B3D5-39182688C5EF}"/>
              </a:ext>
            </a:extLst>
          </p:cNvPr>
          <p:cNvGrpSpPr/>
          <p:nvPr/>
        </p:nvGrpSpPr>
        <p:grpSpPr>
          <a:xfrm>
            <a:off x="6357636" y="4670361"/>
            <a:ext cx="1316121" cy="1200329"/>
            <a:chOff x="4771140" y="5122746"/>
            <a:chExt cx="1316121" cy="1200329"/>
          </a:xfrm>
        </p:grpSpPr>
        <p:sp>
          <p:nvSpPr>
            <p:cNvPr id="65" name="TextBox 60">
              <a:extLst>
                <a:ext uri="{FF2B5EF4-FFF2-40B4-BE49-F238E27FC236}">
                  <a16:creationId xmlns:a16="http://schemas.microsoft.com/office/drawing/2014/main" id="{33E416FA-0EE3-4B20-8798-65AC65D5EDA8}"/>
                </a:ext>
              </a:extLst>
            </p:cNvPr>
            <p:cNvSpPr txBox="1"/>
            <p:nvPr/>
          </p:nvSpPr>
          <p:spPr>
            <a:xfrm>
              <a:off x="4771140" y="5122746"/>
              <a:ext cx="131612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marR="0" lvl="0" indent="-45720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lain"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5</a:t>
              </a:r>
            </a:p>
            <a:p>
              <a:pPr marL="457200" marR="0" lvl="0" indent="-45720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rabicPlain"/>
                <a:tabLst/>
                <a:defRPr/>
              </a:pP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6</a:t>
              </a:r>
            </a:p>
          </p:txBody>
        </p:sp>
        <p:grpSp>
          <p:nvGrpSpPr>
            <p:cNvPr id="66" name="Group 14">
              <a:extLst>
                <a:ext uri="{FF2B5EF4-FFF2-40B4-BE49-F238E27FC236}">
                  <a16:creationId xmlns:a16="http://schemas.microsoft.com/office/drawing/2014/main" id="{15BA62E1-E741-4942-AFC2-1DE13AD0A1A8}"/>
                </a:ext>
              </a:extLst>
            </p:cNvPr>
            <p:cNvGrpSpPr/>
            <p:nvPr/>
          </p:nvGrpSpPr>
          <p:grpSpPr>
            <a:xfrm>
              <a:off x="5204534" y="5517272"/>
              <a:ext cx="447065" cy="360000"/>
              <a:chOff x="4714952" y="703915"/>
              <a:chExt cx="540948" cy="360000"/>
            </a:xfrm>
          </p:grpSpPr>
          <p:cxnSp>
            <p:nvCxnSpPr>
              <p:cNvPr id="67" name="Straight Connector 12">
                <a:extLst>
                  <a:ext uri="{FF2B5EF4-FFF2-40B4-BE49-F238E27FC236}">
                    <a16:creationId xmlns:a16="http://schemas.microsoft.com/office/drawing/2014/main" id="{D394EC63-461B-4431-BEBE-019C59B11467}"/>
                  </a:ext>
                </a:extLst>
              </p:cNvPr>
              <p:cNvCxnSpPr/>
              <p:nvPr/>
            </p:nvCxnSpPr>
            <p:spPr>
              <a:xfrm>
                <a:off x="4714952" y="703915"/>
                <a:ext cx="270474" cy="3600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77">
                <a:extLst>
                  <a:ext uri="{FF2B5EF4-FFF2-40B4-BE49-F238E27FC236}">
                    <a16:creationId xmlns:a16="http://schemas.microsoft.com/office/drawing/2014/main" id="{7E12182A-47B7-4DE2-AF88-858AADD8580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985426" y="703915"/>
                <a:ext cx="270474" cy="3600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0C9F7AE0-A4A5-426D-B8A3-74C61D936830}"/>
              </a:ext>
            </a:extLst>
          </p:cNvPr>
          <p:cNvSpPr/>
          <p:nvPr/>
        </p:nvSpPr>
        <p:spPr>
          <a:xfrm>
            <a:off x="6444563" y="1943623"/>
            <a:ext cx="2898191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nionPro-Bold"/>
                <a:ea typeface="游ゴシック" panose="020B0400000000000000" pitchFamily="50" charset="-128"/>
                <a:cs typeface="+mn-cs"/>
              </a:rPr>
              <a:t>Number bonds of 10</a:t>
            </a:r>
            <a:endParaRPr kumimoji="0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37659C9D-4052-46EB-9605-64296C8212ED}"/>
              </a:ext>
            </a:extLst>
          </p:cNvPr>
          <p:cNvSpPr/>
          <p:nvPr/>
        </p:nvSpPr>
        <p:spPr>
          <a:xfrm>
            <a:off x="6442883" y="4148670"/>
            <a:ext cx="2898191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nionPro-Bold"/>
                <a:ea typeface="游ゴシック" panose="020B0400000000000000" pitchFamily="50" charset="-128"/>
                <a:cs typeface="+mn-cs"/>
              </a:rPr>
              <a:t>Number bonds of 6</a:t>
            </a:r>
            <a:endParaRPr kumimoji="0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77" name="Group 41">
            <a:extLst>
              <a:ext uri="{FF2B5EF4-FFF2-40B4-BE49-F238E27FC236}">
                <a16:creationId xmlns:a16="http://schemas.microsoft.com/office/drawing/2014/main" id="{0AF58364-459A-40B6-929B-CA46AE72F56A}"/>
              </a:ext>
            </a:extLst>
          </p:cNvPr>
          <p:cNvGrpSpPr/>
          <p:nvPr/>
        </p:nvGrpSpPr>
        <p:grpSpPr>
          <a:xfrm>
            <a:off x="7543050" y="2403205"/>
            <a:ext cx="1316121" cy="1200329"/>
            <a:chOff x="7588696" y="2231123"/>
            <a:chExt cx="1316121" cy="1200329"/>
          </a:xfrm>
        </p:grpSpPr>
        <p:sp>
          <p:nvSpPr>
            <p:cNvPr id="78" name="TextBox 83">
              <a:extLst>
                <a:ext uri="{FF2B5EF4-FFF2-40B4-BE49-F238E27FC236}">
                  <a16:creationId xmlns:a16="http://schemas.microsoft.com/office/drawing/2014/main" id="{730A6FFF-4A65-4107-AF2A-D7DFB380D630}"/>
                </a:ext>
              </a:extLst>
            </p:cNvPr>
            <p:cNvSpPr txBox="1"/>
            <p:nvPr/>
          </p:nvSpPr>
          <p:spPr>
            <a:xfrm>
              <a:off x="7588696" y="2231123"/>
              <a:ext cx="131612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10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1     9</a:t>
              </a:r>
            </a:p>
          </p:txBody>
        </p:sp>
        <p:grpSp>
          <p:nvGrpSpPr>
            <p:cNvPr id="79" name="Group 80">
              <a:extLst>
                <a:ext uri="{FF2B5EF4-FFF2-40B4-BE49-F238E27FC236}">
                  <a16:creationId xmlns:a16="http://schemas.microsoft.com/office/drawing/2014/main" id="{69549C2B-DC32-422C-8C64-B042DB268F9D}"/>
                </a:ext>
              </a:extLst>
            </p:cNvPr>
            <p:cNvGrpSpPr/>
            <p:nvPr/>
          </p:nvGrpSpPr>
          <p:grpSpPr>
            <a:xfrm rot="10800000">
              <a:off x="8031377" y="2660143"/>
              <a:ext cx="447066" cy="360000"/>
              <a:chOff x="4714952" y="703915"/>
              <a:chExt cx="540948" cy="360000"/>
            </a:xfrm>
          </p:grpSpPr>
          <p:cxnSp>
            <p:nvCxnSpPr>
              <p:cNvPr id="80" name="Straight Connector 81">
                <a:extLst>
                  <a:ext uri="{FF2B5EF4-FFF2-40B4-BE49-F238E27FC236}">
                    <a16:creationId xmlns:a16="http://schemas.microsoft.com/office/drawing/2014/main" id="{CB79A799-5754-4F3B-8021-58BF8D6C45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714952" y="703915"/>
                <a:ext cx="270474" cy="3600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2">
                <a:extLst>
                  <a:ext uri="{FF2B5EF4-FFF2-40B4-BE49-F238E27FC236}">
                    <a16:creationId xmlns:a16="http://schemas.microsoft.com/office/drawing/2014/main" id="{91232758-5B26-4EAF-AE29-5152BBCD836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985426" y="703915"/>
                <a:ext cx="270474" cy="3600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919F0D76-7186-5BC5-31FF-A732D5F58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625" y="365125"/>
            <a:ext cx="11567786" cy="450525"/>
          </a:xfrm>
        </p:spPr>
        <p:txBody>
          <a:bodyPr/>
          <a:lstStyle/>
          <a:p>
            <a:r>
              <a:rPr kumimoji="1" lang="en-US" altLang="ja-JP" dirty="0"/>
              <a:t>Subtraction with borrowing (Make-a-ten Method )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623FD45-FEB6-AD44-6AA0-E6E4F6B64C2F}"/>
              </a:ext>
            </a:extLst>
          </p:cNvPr>
          <p:cNvGrpSpPr/>
          <p:nvPr/>
        </p:nvGrpSpPr>
        <p:grpSpPr>
          <a:xfrm>
            <a:off x="3104197" y="1975155"/>
            <a:ext cx="2766275" cy="4567808"/>
            <a:chOff x="2162901" y="1975155"/>
            <a:chExt cx="2766275" cy="4567808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696C631-EBD4-EFB2-E124-C9B6AB9D1FEC}"/>
                </a:ext>
              </a:extLst>
            </p:cNvPr>
            <p:cNvSpPr txBox="1"/>
            <p:nvPr/>
          </p:nvSpPr>
          <p:spPr>
            <a:xfrm>
              <a:off x="2162901" y="6081298"/>
              <a:ext cx="263896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 algn="r">
                <a:buNone/>
              </a:pPr>
              <a:r>
                <a:rPr lang="en-US" altLang="ja-JP" sz="2400" dirty="0">
                  <a:solidFill>
                    <a:srgbClr val="FF0000"/>
                  </a:solidFill>
                </a:rPr>
                <a:t>Taking 9 from a ten</a:t>
              </a:r>
            </a:p>
          </p:txBody>
        </p:sp>
        <p:sp>
          <p:nvSpPr>
            <p:cNvPr id="38" name="Rectangle: Rounded Corners 37">
              <a:extLst>
                <a:ext uri="{FF2B5EF4-FFF2-40B4-BE49-F238E27FC236}">
                  <a16:creationId xmlns:a16="http://schemas.microsoft.com/office/drawing/2014/main" id="{BC0313AF-6198-763F-C9C3-CBF56542C2B5}"/>
                </a:ext>
              </a:extLst>
            </p:cNvPr>
            <p:cNvSpPr/>
            <p:nvPr/>
          </p:nvSpPr>
          <p:spPr>
            <a:xfrm>
              <a:off x="4241677" y="1975155"/>
              <a:ext cx="687499" cy="4170048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C77C99FA-08D6-C150-78F7-372618BD52F6}"/>
              </a:ext>
            </a:extLst>
          </p:cNvPr>
          <p:cNvSpPr txBox="1"/>
          <p:nvPr/>
        </p:nvSpPr>
        <p:spPr>
          <a:xfrm>
            <a:off x="4684200" y="1242680"/>
            <a:ext cx="11967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dirty="0"/>
              <a:t>15 – 9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2214EAF-A67A-2000-CB93-33CB90EAF716}"/>
              </a:ext>
            </a:extLst>
          </p:cNvPr>
          <p:cNvSpPr txBox="1"/>
          <p:nvPr/>
        </p:nvSpPr>
        <p:spPr>
          <a:xfrm>
            <a:off x="5519262" y="1249146"/>
            <a:ext cx="61410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dirty="0"/>
              <a:t>= 6</a:t>
            </a:r>
          </a:p>
        </p:txBody>
      </p:sp>
    </p:spTree>
    <p:extLst>
      <p:ext uri="{BB962C8B-B14F-4D97-AF65-F5344CB8AC3E}">
        <p14:creationId xmlns:p14="http://schemas.microsoft.com/office/powerpoint/2010/main" val="3783062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2.59259E-6 L -0.11927 -0.0321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64" y="-1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74" grpId="0" animBg="1"/>
      <p:bldP spid="75" grpId="0" animBg="1"/>
      <p:bldP spid="4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539E1-E754-1319-BDB5-98EE4C47F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Summary of Activity </a:t>
            </a:r>
            <a:r>
              <a:rPr kumimoji="1" lang="en-US" altLang="ja-JP" dirty="0"/>
              <a:t>1-2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D5589-6094-0625-C924-114218EDC1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7159"/>
            <a:ext cx="10923740" cy="3004284"/>
          </a:xfr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No change in a ten.</a:t>
            </a:r>
          </a:p>
          <a:p>
            <a:pPr lvl="1"/>
            <a:r>
              <a:rPr lang="en-US" altLang="ja-JP" dirty="0"/>
              <a:t>12 + 4	</a:t>
            </a:r>
            <a:r>
              <a:rPr lang="en-US" altLang="ja-JP" dirty="0">
                <a:solidFill>
                  <a:srgbClr val="FF0000"/>
                </a:solidFill>
              </a:rPr>
              <a:t>(addition without carrying)</a:t>
            </a:r>
          </a:p>
          <a:p>
            <a:pPr lvl="1"/>
            <a:r>
              <a:rPr lang="en-US" altLang="ja-JP" dirty="0"/>
              <a:t>15 – 3	</a:t>
            </a:r>
            <a:r>
              <a:rPr lang="en-US" altLang="ja-JP" dirty="0">
                <a:solidFill>
                  <a:srgbClr val="FF0000"/>
                </a:solidFill>
              </a:rPr>
              <a:t>(subtraction without borrowing)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Making a ten.</a:t>
            </a:r>
          </a:p>
          <a:p>
            <a:pPr lvl="1"/>
            <a:r>
              <a:rPr lang="en-US" altLang="ja-JP" dirty="0"/>
              <a:t>9 + 4 	</a:t>
            </a:r>
            <a:r>
              <a:rPr lang="en-US" altLang="ja-JP" dirty="0">
                <a:solidFill>
                  <a:srgbClr val="FF0000"/>
                </a:solidFill>
              </a:rPr>
              <a:t>(addition with carrying)</a:t>
            </a:r>
          </a:p>
          <a:p>
            <a:pPr lvl="1"/>
            <a:r>
              <a:rPr lang="en-US" altLang="ja-JP" dirty="0"/>
              <a:t>15 – 9	</a:t>
            </a:r>
            <a:r>
              <a:rPr lang="en-US" altLang="ja-JP" dirty="0">
                <a:solidFill>
                  <a:srgbClr val="FF0000"/>
                </a:solidFill>
              </a:rPr>
              <a:t>(subtraction with borrowing)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A05711-34F5-0075-E34E-D925C78CC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9266-EA3F-42BA-8DDB-F6A98103DC95}" type="slidenum">
              <a:rPr lang="en-GB" smtClean="0"/>
              <a:t>14</a:t>
            </a:fld>
            <a:endParaRPr lang="en-GB"/>
          </a:p>
        </p:txBody>
      </p:sp>
      <p:sp>
        <p:nvSpPr>
          <p:cNvPr id="21" name="Google Shape;120;p16">
            <a:extLst>
              <a:ext uri="{FF2B5EF4-FFF2-40B4-BE49-F238E27FC236}">
                <a16:creationId xmlns:a16="http://schemas.microsoft.com/office/drawing/2014/main" id="{E1C26CA1-4C06-43C8-8799-23921671D4A9}"/>
              </a:ext>
            </a:extLst>
          </p:cNvPr>
          <p:cNvSpPr txBox="1"/>
          <p:nvPr/>
        </p:nvSpPr>
        <p:spPr>
          <a:xfrm>
            <a:off x="7191829" y="5436667"/>
            <a:ext cx="3780970" cy="60934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28588" dist="76200" dir="33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13" tIns="91413" rIns="91413" bIns="91413" anchor="t" anchorCtr="0">
            <a:spAutoFit/>
          </a:bodyPr>
          <a:lstStyle/>
          <a:p>
            <a:pPr marL="0" marR="0" lvl="0" indent="0" algn="ctr" defTabSz="914309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lang="en-US" kern="0" dirty="0">
                <a:solidFill>
                  <a:srgbClr val="FFFFFF"/>
                </a:solidFill>
                <a:latin typeface="Arial"/>
                <a:cs typeface="Arial"/>
                <a:sym typeface="Arial"/>
              </a:rPr>
              <a:t>2. is called “make-a-ten” method.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ctr" defTabSz="914309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20881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884B9-A2AA-7F2D-3C94-4C3310E18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Basic Knowledge and skills for Activity 2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4C69E-F22D-D896-0766-76DECFFC5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We will work on (2-digit number) ± (2-digit number) with a base-ten kit as well as the column method.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We use printed tens and hundreds.</a:t>
            </a:r>
            <a:endParaRPr kumimoji="1"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2BFF44-519C-9A43-D35D-80E2F464B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9266-EA3F-42BA-8DDB-F6A98103DC95}" type="slidenum">
              <a:rPr lang="en-GB" smtClean="0"/>
              <a:t>15</a:t>
            </a:fld>
            <a:endParaRPr lang="en-GB"/>
          </a:p>
        </p:txBody>
      </p:sp>
      <p:graphicFrame>
        <p:nvGraphicFramePr>
          <p:cNvPr id="5" name="表 10">
            <a:extLst>
              <a:ext uri="{FF2B5EF4-FFF2-40B4-BE49-F238E27FC236}">
                <a16:creationId xmlns:a16="http://schemas.microsoft.com/office/drawing/2014/main" id="{E5ABB04B-7057-D601-2710-92CC96951B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658290"/>
              </p:ext>
            </p:extLst>
          </p:nvPr>
        </p:nvGraphicFramePr>
        <p:xfrm>
          <a:off x="2752397" y="3746657"/>
          <a:ext cx="252000" cy="25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731407727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156013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350227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409914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932162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7756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301722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423086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7699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809378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8161704"/>
                  </a:ext>
                </a:extLst>
              </a:tr>
            </a:tbl>
          </a:graphicData>
        </a:graphic>
      </p:graphicFrame>
      <p:pic>
        <p:nvPicPr>
          <p:cNvPr id="6" name="図 20">
            <a:extLst>
              <a:ext uri="{FF2B5EF4-FFF2-40B4-BE49-F238E27FC236}">
                <a16:creationId xmlns:a16="http://schemas.microsoft.com/office/drawing/2014/main" id="{0F7FD967-073B-0EF4-E656-3612E43AED1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633" y="3677305"/>
            <a:ext cx="2721637" cy="264556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7795671-590F-4E26-7583-6B4D1A7E88D8}"/>
              </a:ext>
            </a:extLst>
          </p:cNvPr>
          <p:cNvSpPr txBox="1"/>
          <p:nvPr/>
        </p:nvSpPr>
        <p:spPr>
          <a:xfrm>
            <a:off x="1989397" y="3345991"/>
            <a:ext cx="1778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ja-JP" dirty="0"/>
              <a:t>a printed ten</a:t>
            </a:r>
            <a:endParaRPr lang="ja-JP" alt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E67A9AD-E99D-59C0-7B33-4E28B665B948}"/>
              </a:ext>
            </a:extLst>
          </p:cNvPr>
          <p:cNvSpPr txBox="1"/>
          <p:nvPr/>
        </p:nvSpPr>
        <p:spPr>
          <a:xfrm>
            <a:off x="6568451" y="3274493"/>
            <a:ext cx="19732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ja-JP" dirty="0"/>
              <a:t>a printed hundred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137267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E3F94-E832-BD80-0B17-E40B98BFF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How to </a:t>
            </a:r>
            <a:r>
              <a:rPr kumimoji="1" lang="en-US" altLang="ja-JP" dirty="0" err="1"/>
              <a:t>organise</a:t>
            </a:r>
            <a:r>
              <a:rPr kumimoji="1" lang="en-US" altLang="ja-JP" dirty="0"/>
              <a:t> tens and hundreds better</a:t>
            </a:r>
            <a:endParaRPr kumimoji="1"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7BD5BD-DBD0-4B6E-DDBC-2729A16FD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9266-EA3F-42BA-8DDB-F6A98103DC95}" type="slidenum">
              <a:rPr lang="en-GB" smtClean="0"/>
              <a:t>16</a:t>
            </a:fld>
            <a:endParaRPr lang="en-GB"/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E9999153-DF10-3B0F-B60A-088AF0A700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028587"/>
            <a:ext cx="7092142" cy="43894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kumimoji="1" lang="en-US" altLang="ja-JP" dirty="0"/>
              <a:t>(1) How many? 				(2) How many?   </a:t>
            </a:r>
            <a:endParaRPr kumimoji="1" lang="ja-JP" altLang="en-US" dirty="0"/>
          </a:p>
        </p:txBody>
      </p:sp>
      <p:graphicFrame>
        <p:nvGraphicFramePr>
          <p:cNvPr id="6" name="表 10">
            <a:extLst>
              <a:ext uri="{FF2B5EF4-FFF2-40B4-BE49-F238E27FC236}">
                <a16:creationId xmlns:a16="http://schemas.microsoft.com/office/drawing/2014/main" id="{ADE93DFE-B4E8-4352-45C5-DBC1B02B4829}"/>
              </a:ext>
            </a:extLst>
          </p:cNvPr>
          <p:cNvGraphicFramePr>
            <a:graphicFrameLocks noGrp="1"/>
          </p:cNvGraphicFramePr>
          <p:nvPr/>
        </p:nvGraphicFramePr>
        <p:xfrm>
          <a:off x="894568" y="1716626"/>
          <a:ext cx="252000" cy="25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731407727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156013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350227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409914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932162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7756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301722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423086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7699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809378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8161704"/>
                  </a:ext>
                </a:extLst>
              </a:tr>
            </a:tbl>
          </a:graphicData>
        </a:graphic>
      </p:graphicFrame>
      <p:graphicFrame>
        <p:nvGraphicFramePr>
          <p:cNvPr id="7" name="表 10">
            <a:extLst>
              <a:ext uri="{FF2B5EF4-FFF2-40B4-BE49-F238E27FC236}">
                <a16:creationId xmlns:a16="http://schemas.microsoft.com/office/drawing/2014/main" id="{FA1E0309-68BB-7CA3-6D3E-34400C0C65EF}"/>
              </a:ext>
            </a:extLst>
          </p:cNvPr>
          <p:cNvGraphicFramePr>
            <a:graphicFrameLocks noGrp="1"/>
          </p:cNvGraphicFramePr>
          <p:nvPr/>
        </p:nvGraphicFramePr>
        <p:xfrm>
          <a:off x="1362560" y="1716626"/>
          <a:ext cx="252000" cy="25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731407727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156013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350227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409914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932162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7756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301722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423086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7699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809378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8161704"/>
                  </a:ext>
                </a:extLst>
              </a:tr>
            </a:tbl>
          </a:graphicData>
        </a:graphic>
      </p:graphicFrame>
      <p:graphicFrame>
        <p:nvGraphicFramePr>
          <p:cNvPr id="8" name="表 10">
            <a:extLst>
              <a:ext uri="{FF2B5EF4-FFF2-40B4-BE49-F238E27FC236}">
                <a16:creationId xmlns:a16="http://schemas.microsoft.com/office/drawing/2014/main" id="{79DDFC37-6C9D-50E9-77CE-9FF007CAC577}"/>
              </a:ext>
            </a:extLst>
          </p:cNvPr>
          <p:cNvGraphicFramePr>
            <a:graphicFrameLocks noGrp="1"/>
          </p:cNvGraphicFramePr>
          <p:nvPr/>
        </p:nvGraphicFramePr>
        <p:xfrm>
          <a:off x="1795114" y="1716626"/>
          <a:ext cx="252000" cy="25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731407727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156013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350227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409914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932162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7756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301722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423086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7699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809378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8161704"/>
                  </a:ext>
                </a:extLst>
              </a:tr>
            </a:tbl>
          </a:graphicData>
        </a:graphic>
      </p:graphicFrame>
      <p:graphicFrame>
        <p:nvGraphicFramePr>
          <p:cNvPr id="9" name="表 10">
            <a:extLst>
              <a:ext uri="{FF2B5EF4-FFF2-40B4-BE49-F238E27FC236}">
                <a16:creationId xmlns:a16="http://schemas.microsoft.com/office/drawing/2014/main" id="{D7D00E11-24A7-DF9F-904F-6D33D3823E77}"/>
              </a:ext>
            </a:extLst>
          </p:cNvPr>
          <p:cNvGraphicFramePr>
            <a:graphicFrameLocks noGrp="1"/>
          </p:cNvGraphicFramePr>
          <p:nvPr/>
        </p:nvGraphicFramePr>
        <p:xfrm>
          <a:off x="2263106" y="1716626"/>
          <a:ext cx="252000" cy="25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731407727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156013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350227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409914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932162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7756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301722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423086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7699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809378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8161704"/>
                  </a:ext>
                </a:extLst>
              </a:tr>
            </a:tbl>
          </a:graphicData>
        </a:graphic>
      </p:graphicFrame>
      <p:graphicFrame>
        <p:nvGraphicFramePr>
          <p:cNvPr id="10" name="表 10">
            <a:extLst>
              <a:ext uri="{FF2B5EF4-FFF2-40B4-BE49-F238E27FC236}">
                <a16:creationId xmlns:a16="http://schemas.microsoft.com/office/drawing/2014/main" id="{DAA552B9-F5EA-7C45-57D7-BA41A954933D}"/>
              </a:ext>
            </a:extLst>
          </p:cNvPr>
          <p:cNvGraphicFramePr>
            <a:graphicFrameLocks noGrp="1"/>
          </p:cNvGraphicFramePr>
          <p:nvPr/>
        </p:nvGraphicFramePr>
        <p:xfrm>
          <a:off x="2695660" y="1716626"/>
          <a:ext cx="252000" cy="25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731407727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156013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350227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409914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932162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7756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301722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423086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7699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809378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8161704"/>
                  </a:ext>
                </a:extLst>
              </a:tr>
            </a:tbl>
          </a:graphicData>
        </a:graphic>
      </p:graphicFrame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0ADE83C6-5FC7-2124-411C-70105F5E9188}"/>
              </a:ext>
            </a:extLst>
          </p:cNvPr>
          <p:cNvGraphicFramePr>
            <a:graphicFrameLocks noGrp="1"/>
          </p:cNvGraphicFramePr>
          <p:nvPr/>
        </p:nvGraphicFramePr>
        <p:xfrm>
          <a:off x="3163652" y="1716626"/>
          <a:ext cx="252000" cy="25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731407727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156013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350227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409914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932162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7756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301722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423086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7699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809378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8161704"/>
                  </a:ext>
                </a:extLst>
              </a:tr>
            </a:tbl>
          </a:graphicData>
        </a:graphic>
      </p:graphicFrame>
      <p:graphicFrame>
        <p:nvGraphicFramePr>
          <p:cNvPr id="12" name="表 14">
            <a:extLst>
              <a:ext uri="{FF2B5EF4-FFF2-40B4-BE49-F238E27FC236}">
                <a16:creationId xmlns:a16="http://schemas.microsoft.com/office/drawing/2014/main" id="{2632CD1E-0127-4872-30B5-2453AED97B88}"/>
              </a:ext>
            </a:extLst>
          </p:cNvPr>
          <p:cNvGraphicFramePr>
            <a:graphicFrameLocks noGrp="1"/>
          </p:cNvGraphicFramePr>
          <p:nvPr/>
        </p:nvGraphicFramePr>
        <p:xfrm>
          <a:off x="3596206" y="1716626"/>
          <a:ext cx="252000" cy="25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731407727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156013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350227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409914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932162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7756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301722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423086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7699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809378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8161704"/>
                  </a:ext>
                </a:extLst>
              </a:tr>
            </a:tbl>
          </a:graphicData>
        </a:graphic>
      </p:graphicFrame>
      <p:graphicFrame>
        <p:nvGraphicFramePr>
          <p:cNvPr id="13" name="表 10">
            <a:extLst>
              <a:ext uri="{FF2B5EF4-FFF2-40B4-BE49-F238E27FC236}">
                <a16:creationId xmlns:a16="http://schemas.microsoft.com/office/drawing/2014/main" id="{EC6E2BDB-7C28-74A1-8CA7-CB6BFE4E71A1}"/>
              </a:ext>
            </a:extLst>
          </p:cNvPr>
          <p:cNvGraphicFramePr>
            <a:graphicFrameLocks noGrp="1"/>
          </p:cNvGraphicFramePr>
          <p:nvPr/>
        </p:nvGraphicFramePr>
        <p:xfrm>
          <a:off x="4064198" y="1716626"/>
          <a:ext cx="252000" cy="25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731407727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156013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350227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409914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932162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7756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301722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423086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7699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809378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8161704"/>
                  </a:ext>
                </a:extLst>
              </a:tr>
            </a:tbl>
          </a:graphicData>
        </a:graphic>
      </p:graphicFrame>
      <p:pic>
        <p:nvPicPr>
          <p:cNvPr id="14" name="図 19">
            <a:extLst>
              <a:ext uri="{FF2B5EF4-FFF2-40B4-BE49-F238E27FC236}">
                <a16:creationId xmlns:a16="http://schemas.microsoft.com/office/drawing/2014/main" id="{0B9D8FC9-4E62-440A-491F-18FE12F284C7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70891" y="1748822"/>
            <a:ext cx="1269664" cy="1234175"/>
          </a:xfrm>
          <a:prstGeom prst="rect">
            <a:avLst/>
          </a:prstGeom>
        </p:spPr>
      </p:pic>
      <p:pic>
        <p:nvPicPr>
          <p:cNvPr id="15" name="図 20">
            <a:extLst>
              <a:ext uri="{FF2B5EF4-FFF2-40B4-BE49-F238E27FC236}">
                <a16:creationId xmlns:a16="http://schemas.microsoft.com/office/drawing/2014/main" id="{934B6988-9213-3D5F-3A82-9FF996368AE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63078" y="3875002"/>
            <a:ext cx="1269664" cy="1234175"/>
          </a:xfrm>
          <a:prstGeom prst="rect">
            <a:avLst/>
          </a:prstGeom>
        </p:spPr>
      </p:pic>
      <p:pic>
        <p:nvPicPr>
          <p:cNvPr id="16" name="図 21">
            <a:extLst>
              <a:ext uri="{FF2B5EF4-FFF2-40B4-BE49-F238E27FC236}">
                <a16:creationId xmlns:a16="http://schemas.microsoft.com/office/drawing/2014/main" id="{D9AD1FB0-9AE3-05B2-A7C0-DFE522B5D5F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22696" y="2359538"/>
            <a:ext cx="1269664" cy="1234175"/>
          </a:xfrm>
          <a:prstGeom prst="rect">
            <a:avLst/>
          </a:prstGeom>
        </p:spPr>
      </p:pic>
      <p:pic>
        <p:nvPicPr>
          <p:cNvPr id="17" name="図 22">
            <a:extLst>
              <a:ext uri="{FF2B5EF4-FFF2-40B4-BE49-F238E27FC236}">
                <a16:creationId xmlns:a16="http://schemas.microsoft.com/office/drawing/2014/main" id="{FAD44DF6-46F1-4B75-C9A5-A25897F36B1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96886" y="1173899"/>
            <a:ext cx="1269664" cy="1234175"/>
          </a:xfrm>
          <a:prstGeom prst="rect">
            <a:avLst/>
          </a:prstGeom>
        </p:spPr>
      </p:pic>
      <p:pic>
        <p:nvPicPr>
          <p:cNvPr id="18" name="図 23">
            <a:extLst>
              <a:ext uri="{FF2B5EF4-FFF2-40B4-BE49-F238E27FC236}">
                <a16:creationId xmlns:a16="http://schemas.microsoft.com/office/drawing/2014/main" id="{4D6C0FEC-743E-6E60-D355-5A9F037AE7E7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99548" y="3257915"/>
            <a:ext cx="1269664" cy="1234175"/>
          </a:xfrm>
          <a:prstGeom prst="rect">
            <a:avLst/>
          </a:prstGeom>
        </p:spPr>
      </p:pic>
      <p:pic>
        <p:nvPicPr>
          <p:cNvPr id="19" name="図 24">
            <a:extLst>
              <a:ext uri="{FF2B5EF4-FFF2-40B4-BE49-F238E27FC236}">
                <a16:creationId xmlns:a16="http://schemas.microsoft.com/office/drawing/2014/main" id="{23DF9459-FB83-2A2D-AE75-F33C96AC2EB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0812" y="1716626"/>
            <a:ext cx="1269664" cy="1234175"/>
          </a:xfrm>
          <a:prstGeom prst="rect">
            <a:avLst/>
          </a:prstGeom>
        </p:spPr>
      </p:pic>
      <p:pic>
        <p:nvPicPr>
          <p:cNvPr id="20" name="図 25">
            <a:extLst>
              <a:ext uri="{FF2B5EF4-FFF2-40B4-BE49-F238E27FC236}">
                <a16:creationId xmlns:a16="http://schemas.microsoft.com/office/drawing/2014/main" id="{5BF03A59-4727-9D97-EA10-E28D148796C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73271" y="4595238"/>
            <a:ext cx="1269664" cy="1234175"/>
          </a:xfrm>
          <a:prstGeom prst="rect">
            <a:avLst/>
          </a:prstGeom>
        </p:spPr>
      </p:pic>
      <p:pic>
        <p:nvPicPr>
          <p:cNvPr id="21" name="図 26">
            <a:extLst>
              <a:ext uri="{FF2B5EF4-FFF2-40B4-BE49-F238E27FC236}">
                <a16:creationId xmlns:a16="http://schemas.microsoft.com/office/drawing/2014/main" id="{15C7DCD1-F412-617D-A2FE-B757A91970A1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80168" y="4799204"/>
            <a:ext cx="1269664" cy="123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0365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E06DD-8C11-9BCD-00CB-E987DA001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How to </a:t>
            </a:r>
            <a:r>
              <a:rPr kumimoji="1" lang="en-US" altLang="ja-JP" dirty="0" err="1"/>
              <a:t>organise</a:t>
            </a:r>
            <a:r>
              <a:rPr kumimoji="1" lang="en-US" altLang="ja-JP" dirty="0"/>
              <a:t> tens and </a:t>
            </a:r>
            <a:r>
              <a:rPr kumimoji="1" lang="en-US" altLang="ja-JP"/>
              <a:t>hundreds better</a:t>
            </a:r>
            <a:endParaRPr kumimoji="1"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43A5FB-DC91-3ABD-DABA-786FA1403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9266-EA3F-42BA-8DDB-F6A98103DC95}" type="slidenum">
              <a:rPr lang="en-GB" smtClean="0"/>
              <a:t>17</a:t>
            </a:fld>
            <a:endParaRPr lang="en-GB"/>
          </a:p>
        </p:txBody>
      </p:sp>
      <p:sp>
        <p:nvSpPr>
          <p:cNvPr id="24" name="コンテンツ プレースホルダー 6">
            <a:extLst>
              <a:ext uri="{FF2B5EF4-FFF2-40B4-BE49-F238E27FC236}">
                <a16:creationId xmlns:a16="http://schemas.microsoft.com/office/drawing/2014/main" id="{EE65DA5D-580B-031A-FA65-4E7BC5035F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028587"/>
            <a:ext cx="10515599" cy="5798639"/>
          </a:xfrm>
        </p:spPr>
        <p:txBody>
          <a:bodyPr/>
          <a:lstStyle/>
          <a:p>
            <a:pPr marL="457200" indent="-457200">
              <a:buAutoNum type="arabicParenBoth"/>
            </a:pPr>
            <a:r>
              <a:rPr kumimoji="1" lang="en-US" altLang="ja-JP" dirty="0"/>
              <a:t>How many? 				(2) How many?   </a:t>
            </a:r>
          </a:p>
          <a:p>
            <a:pPr marL="457200" indent="-457200">
              <a:buAutoNum type="arabicParenBoth"/>
            </a:pPr>
            <a:endParaRPr kumimoji="1" lang="en-US" altLang="ja-JP" dirty="0"/>
          </a:p>
          <a:p>
            <a:pPr marL="457200" indent="-457200">
              <a:buAutoNum type="arabicParenBoth"/>
            </a:pPr>
            <a:endParaRPr kumimoji="1" lang="en-US" altLang="ja-JP" dirty="0"/>
          </a:p>
          <a:p>
            <a:pPr marL="457200" indent="-457200">
              <a:buAutoNum type="arabicParenBoth"/>
            </a:pPr>
            <a:endParaRPr kumimoji="1" lang="en-US" altLang="ja-JP" dirty="0"/>
          </a:p>
          <a:p>
            <a:pPr marL="457200" indent="-457200">
              <a:buAutoNum type="arabicParenBoth"/>
            </a:pPr>
            <a:endParaRPr kumimoji="1" lang="en-US" altLang="ja-JP" dirty="0"/>
          </a:p>
          <a:p>
            <a:pPr marL="457200" indent="-457200">
              <a:buAutoNum type="arabicParenBoth"/>
            </a:pPr>
            <a:endParaRPr kumimoji="1" lang="en-US" altLang="ja-JP" dirty="0"/>
          </a:p>
          <a:p>
            <a:pPr marL="457200" indent="-457200">
              <a:buAutoNum type="arabicParenBoth"/>
            </a:pPr>
            <a:endParaRPr kumimoji="1" lang="en-US" altLang="ja-JP" dirty="0"/>
          </a:p>
          <a:p>
            <a:pPr marL="457200" indent="-457200">
              <a:buAutoNum type="arabicParenBoth"/>
            </a:pPr>
            <a:endParaRPr kumimoji="1" lang="en-US" altLang="ja-JP" dirty="0"/>
          </a:p>
          <a:p>
            <a:pPr marL="457200" indent="-457200">
              <a:buAutoNum type="arabicParenBoth"/>
            </a:pP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</p:txBody>
      </p:sp>
      <p:graphicFrame>
        <p:nvGraphicFramePr>
          <p:cNvPr id="25" name="表 10">
            <a:extLst>
              <a:ext uri="{FF2B5EF4-FFF2-40B4-BE49-F238E27FC236}">
                <a16:creationId xmlns:a16="http://schemas.microsoft.com/office/drawing/2014/main" id="{54D833D8-A539-BB25-A038-3A7BD6FC8768}"/>
              </a:ext>
            </a:extLst>
          </p:cNvPr>
          <p:cNvGraphicFramePr>
            <a:graphicFrameLocks noGrp="1"/>
          </p:cNvGraphicFramePr>
          <p:nvPr/>
        </p:nvGraphicFramePr>
        <p:xfrm>
          <a:off x="894568" y="1716626"/>
          <a:ext cx="252000" cy="25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731407727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156013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350227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409914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932162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7756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301722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423086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7699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809378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8161704"/>
                  </a:ext>
                </a:extLst>
              </a:tr>
            </a:tbl>
          </a:graphicData>
        </a:graphic>
      </p:graphicFrame>
      <p:graphicFrame>
        <p:nvGraphicFramePr>
          <p:cNvPr id="26" name="表 10">
            <a:extLst>
              <a:ext uri="{FF2B5EF4-FFF2-40B4-BE49-F238E27FC236}">
                <a16:creationId xmlns:a16="http://schemas.microsoft.com/office/drawing/2014/main" id="{7B58C245-CDAA-D339-20A6-06CB650ABDF8}"/>
              </a:ext>
            </a:extLst>
          </p:cNvPr>
          <p:cNvGraphicFramePr>
            <a:graphicFrameLocks noGrp="1"/>
          </p:cNvGraphicFramePr>
          <p:nvPr/>
        </p:nvGraphicFramePr>
        <p:xfrm>
          <a:off x="1262804" y="1716626"/>
          <a:ext cx="252000" cy="25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731407727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156013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350227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409914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932162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7756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301722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423086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7699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809378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8161704"/>
                  </a:ext>
                </a:extLst>
              </a:tr>
            </a:tbl>
          </a:graphicData>
        </a:graphic>
      </p:graphicFrame>
      <p:graphicFrame>
        <p:nvGraphicFramePr>
          <p:cNvPr id="27" name="表 10">
            <a:extLst>
              <a:ext uri="{FF2B5EF4-FFF2-40B4-BE49-F238E27FC236}">
                <a16:creationId xmlns:a16="http://schemas.microsoft.com/office/drawing/2014/main" id="{082E5EF1-70BB-73E2-8E6D-8B375F466544}"/>
              </a:ext>
            </a:extLst>
          </p:cNvPr>
          <p:cNvGraphicFramePr>
            <a:graphicFrameLocks noGrp="1"/>
          </p:cNvGraphicFramePr>
          <p:nvPr/>
        </p:nvGraphicFramePr>
        <p:xfrm>
          <a:off x="1595611" y="1716626"/>
          <a:ext cx="252000" cy="25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731407727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156013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350227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409914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932162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7756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301722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423086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7699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809378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8161704"/>
                  </a:ext>
                </a:extLst>
              </a:tr>
            </a:tbl>
          </a:graphicData>
        </a:graphic>
      </p:graphicFrame>
      <p:graphicFrame>
        <p:nvGraphicFramePr>
          <p:cNvPr id="28" name="表 10">
            <a:extLst>
              <a:ext uri="{FF2B5EF4-FFF2-40B4-BE49-F238E27FC236}">
                <a16:creationId xmlns:a16="http://schemas.microsoft.com/office/drawing/2014/main" id="{6DFCC66F-D867-10C1-A095-D388E816F60E}"/>
              </a:ext>
            </a:extLst>
          </p:cNvPr>
          <p:cNvGraphicFramePr>
            <a:graphicFrameLocks noGrp="1"/>
          </p:cNvGraphicFramePr>
          <p:nvPr/>
        </p:nvGraphicFramePr>
        <p:xfrm>
          <a:off x="1938907" y="1716626"/>
          <a:ext cx="252000" cy="25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731407727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156013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350227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409914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932162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7756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301722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423086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7699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809378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8161704"/>
                  </a:ext>
                </a:extLst>
              </a:tr>
            </a:tbl>
          </a:graphicData>
        </a:graphic>
      </p:graphicFrame>
      <p:graphicFrame>
        <p:nvGraphicFramePr>
          <p:cNvPr id="29" name="表 10">
            <a:extLst>
              <a:ext uri="{FF2B5EF4-FFF2-40B4-BE49-F238E27FC236}">
                <a16:creationId xmlns:a16="http://schemas.microsoft.com/office/drawing/2014/main" id="{BB8E27E2-7905-7B51-9BEF-30B3581D5239}"/>
              </a:ext>
            </a:extLst>
          </p:cNvPr>
          <p:cNvGraphicFramePr>
            <a:graphicFrameLocks noGrp="1"/>
          </p:cNvGraphicFramePr>
          <p:nvPr/>
        </p:nvGraphicFramePr>
        <p:xfrm>
          <a:off x="2296648" y="1716626"/>
          <a:ext cx="252000" cy="25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731407727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156013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350227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409914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932162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7756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301722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423086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7699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809378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8161704"/>
                  </a:ext>
                </a:extLst>
              </a:tr>
            </a:tbl>
          </a:graphicData>
        </a:graphic>
      </p:graphicFrame>
      <p:graphicFrame>
        <p:nvGraphicFramePr>
          <p:cNvPr id="30" name="表 10">
            <a:extLst>
              <a:ext uri="{FF2B5EF4-FFF2-40B4-BE49-F238E27FC236}">
                <a16:creationId xmlns:a16="http://schemas.microsoft.com/office/drawing/2014/main" id="{FE23265C-52F7-62B7-3186-DC889C851AAA}"/>
              </a:ext>
            </a:extLst>
          </p:cNvPr>
          <p:cNvGraphicFramePr>
            <a:graphicFrameLocks noGrp="1"/>
          </p:cNvGraphicFramePr>
          <p:nvPr/>
        </p:nvGraphicFramePr>
        <p:xfrm>
          <a:off x="3097148" y="1716626"/>
          <a:ext cx="252000" cy="25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731407727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156013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350227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409914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932162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7756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301722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423086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7699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809378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8161704"/>
                  </a:ext>
                </a:extLst>
              </a:tr>
            </a:tbl>
          </a:graphicData>
        </a:graphic>
      </p:graphicFrame>
      <p:graphicFrame>
        <p:nvGraphicFramePr>
          <p:cNvPr id="31" name="表 14">
            <a:extLst>
              <a:ext uri="{FF2B5EF4-FFF2-40B4-BE49-F238E27FC236}">
                <a16:creationId xmlns:a16="http://schemas.microsoft.com/office/drawing/2014/main" id="{E87A09ED-6D89-75D3-410F-F5929DD2E286}"/>
              </a:ext>
            </a:extLst>
          </p:cNvPr>
          <p:cNvGraphicFramePr>
            <a:graphicFrameLocks noGrp="1"/>
          </p:cNvGraphicFramePr>
          <p:nvPr/>
        </p:nvGraphicFramePr>
        <p:xfrm>
          <a:off x="3446575" y="1716626"/>
          <a:ext cx="252000" cy="25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731407727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156013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350227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409914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932162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7756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301722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423086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7699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809378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8161704"/>
                  </a:ext>
                </a:extLst>
              </a:tr>
            </a:tbl>
          </a:graphicData>
        </a:graphic>
      </p:graphicFrame>
      <p:graphicFrame>
        <p:nvGraphicFramePr>
          <p:cNvPr id="32" name="表 10">
            <a:extLst>
              <a:ext uri="{FF2B5EF4-FFF2-40B4-BE49-F238E27FC236}">
                <a16:creationId xmlns:a16="http://schemas.microsoft.com/office/drawing/2014/main" id="{CB255AB0-9263-6D25-088E-03F46252D813}"/>
              </a:ext>
            </a:extLst>
          </p:cNvPr>
          <p:cNvGraphicFramePr>
            <a:graphicFrameLocks noGrp="1"/>
          </p:cNvGraphicFramePr>
          <p:nvPr/>
        </p:nvGraphicFramePr>
        <p:xfrm>
          <a:off x="3806504" y="1716626"/>
          <a:ext cx="252000" cy="25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731407727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156013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350227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409914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932162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7756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301722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423086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7699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809378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8161704"/>
                  </a:ext>
                </a:extLst>
              </a:tr>
            </a:tbl>
          </a:graphicData>
        </a:graphic>
      </p:graphicFrame>
      <p:pic>
        <p:nvPicPr>
          <p:cNvPr id="33" name="図 19">
            <a:extLst>
              <a:ext uri="{FF2B5EF4-FFF2-40B4-BE49-F238E27FC236}">
                <a16:creationId xmlns:a16="http://schemas.microsoft.com/office/drawing/2014/main" id="{4E298433-C3FE-17BC-1831-C40A146C7FD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70891" y="1748822"/>
            <a:ext cx="1269664" cy="1234175"/>
          </a:xfrm>
          <a:prstGeom prst="rect">
            <a:avLst/>
          </a:prstGeom>
        </p:spPr>
      </p:pic>
      <p:pic>
        <p:nvPicPr>
          <p:cNvPr id="34" name="図 20">
            <a:extLst>
              <a:ext uri="{FF2B5EF4-FFF2-40B4-BE49-F238E27FC236}">
                <a16:creationId xmlns:a16="http://schemas.microsoft.com/office/drawing/2014/main" id="{8766BBB3-1A5B-9D1E-E607-71113F7A048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70891" y="3257916"/>
            <a:ext cx="1269664" cy="1234175"/>
          </a:xfrm>
          <a:prstGeom prst="rect">
            <a:avLst/>
          </a:prstGeom>
        </p:spPr>
      </p:pic>
      <p:pic>
        <p:nvPicPr>
          <p:cNvPr id="35" name="図 21">
            <a:extLst>
              <a:ext uri="{FF2B5EF4-FFF2-40B4-BE49-F238E27FC236}">
                <a16:creationId xmlns:a16="http://schemas.microsoft.com/office/drawing/2014/main" id="{ADF49CC9-F3A0-A808-F7B3-403B0CCB061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83278" y="1741777"/>
            <a:ext cx="1269664" cy="1234175"/>
          </a:xfrm>
          <a:prstGeom prst="rect">
            <a:avLst/>
          </a:prstGeom>
        </p:spPr>
      </p:pic>
      <p:pic>
        <p:nvPicPr>
          <p:cNvPr id="36" name="図 22">
            <a:extLst>
              <a:ext uri="{FF2B5EF4-FFF2-40B4-BE49-F238E27FC236}">
                <a16:creationId xmlns:a16="http://schemas.microsoft.com/office/drawing/2014/main" id="{EEC5A8C1-8B88-015A-4168-4A09FCE42D6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80168" y="1748821"/>
            <a:ext cx="1269664" cy="1234175"/>
          </a:xfrm>
          <a:prstGeom prst="rect">
            <a:avLst/>
          </a:prstGeom>
        </p:spPr>
      </p:pic>
      <p:pic>
        <p:nvPicPr>
          <p:cNvPr id="37" name="図 23">
            <a:extLst>
              <a:ext uri="{FF2B5EF4-FFF2-40B4-BE49-F238E27FC236}">
                <a16:creationId xmlns:a16="http://schemas.microsoft.com/office/drawing/2014/main" id="{5A79B288-7D59-5437-C1E4-7245135AF987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18968" y="1748821"/>
            <a:ext cx="1269664" cy="1234175"/>
          </a:xfrm>
          <a:prstGeom prst="rect">
            <a:avLst/>
          </a:prstGeom>
        </p:spPr>
      </p:pic>
      <p:pic>
        <p:nvPicPr>
          <p:cNvPr id="38" name="図 24">
            <a:extLst>
              <a:ext uri="{FF2B5EF4-FFF2-40B4-BE49-F238E27FC236}">
                <a16:creationId xmlns:a16="http://schemas.microsoft.com/office/drawing/2014/main" id="{670A8CBB-BED1-8B30-613C-C83C7676A067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71001" y="1748822"/>
            <a:ext cx="1269664" cy="1234175"/>
          </a:xfrm>
          <a:prstGeom prst="rect">
            <a:avLst/>
          </a:prstGeom>
        </p:spPr>
      </p:pic>
      <p:pic>
        <p:nvPicPr>
          <p:cNvPr id="39" name="図 25">
            <a:extLst>
              <a:ext uri="{FF2B5EF4-FFF2-40B4-BE49-F238E27FC236}">
                <a16:creationId xmlns:a16="http://schemas.microsoft.com/office/drawing/2014/main" id="{188194E1-195C-761D-229A-48E4DD97371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83278" y="3257915"/>
            <a:ext cx="1269664" cy="1234175"/>
          </a:xfrm>
          <a:prstGeom prst="rect">
            <a:avLst/>
          </a:prstGeom>
        </p:spPr>
      </p:pic>
      <p:pic>
        <p:nvPicPr>
          <p:cNvPr id="40" name="図 26">
            <a:extLst>
              <a:ext uri="{FF2B5EF4-FFF2-40B4-BE49-F238E27FC236}">
                <a16:creationId xmlns:a16="http://schemas.microsoft.com/office/drawing/2014/main" id="{2A5ECB80-2B9E-4647-3A1A-9E7AB89273CB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26285" y="3257915"/>
            <a:ext cx="1269664" cy="1234175"/>
          </a:xfrm>
          <a:prstGeom prst="rect">
            <a:avLst/>
          </a:prstGeom>
        </p:spPr>
      </p:pic>
      <p:sp>
        <p:nvSpPr>
          <p:cNvPr id="41" name="コンテンツ プレースホルダー 2">
            <a:extLst>
              <a:ext uri="{FF2B5EF4-FFF2-40B4-BE49-F238E27FC236}">
                <a16:creationId xmlns:a16="http://schemas.microsoft.com/office/drawing/2014/main" id="{A18AD035-51E1-F9C0-D7DF-06851A2E5DBC}"/>
              </a:ext>
            </a:extLst>
          </p:cNvPr>
          <p:cNvSpPr txBox="1">
            <a:spLocks/>
          </p:cNvSpPr>
          <p:nvPr/>
        </p:nvSpPr>
        <p:spPr>
          <a:xfrm>
            <a:off x="883626" y="4711369"/>
            <a:ext cx="9835342" cy="500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kumimoji="1" lang="en-US" altLang="ja-JP" b="1" dirty="0"/>
              <a:t>5 tens and 3 tens make 8 tens		5 hundreds and 3 hundreds make 8 hundreds</a:t>
            </a:r>
            <a:endParaRPr kumimoji="1" lang="ja-JP" altLang="en-US" b="1" dirty="0"/>
          </a:p>
        </p:txBody>
      </p:sp>
      <p:sp>
        <p:nvSpPr>
          <p:cNvPr id="42" name="コンテンツ プレースホルダー 2">
            <a:extLst>
              <a:ext uri="{FF2B5EF4-FFF2-40B4-BE49-F238E27FC236}">
                <a16:creationId xmlns:a16="http://schemas.microsoft.com/office/drawing/2014/main" id="{8B08698D-92C0-CFD4-9CB9-440FC4C07E75}"/>
              </a:ext>
            </a:extLst>
          </p:cNvPr>
          <p:cNvSpPr txBox="1">
            <a:spLocks/>
          </p:cNvSpPr>
          <p:nvPr/>
        </p:nvSpPr>
        <p:spPr>
          <a:xfrm>
            <a:off x="1379903" y="5637645"/>
            <a:ext cx="9835342" cy="500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kumimoji="1" lang="en-US" altLang="ja-JP" b="1" dirty="0" err="1">
                <a:solidFill>
                  <a:srgbClr val="FF0000"/>
                </a:solidFill>
              </a:rPr>
              <a:t>Organise</a:t>
            </a:r>
            <a:r>
              <a:rPr kumimoji="1" lang="en-US" altLang="ja-JP" b="1" dirty="0">
                <a:solidFill>
                  <a:srgbClr val="FF0000"/>
                </a:solidFill>
              </a:rPr>
              <a:t> tens and hundreds in groups of 5. This will help you </a:t>
            </a:r>
            <a:r>
              <a:rPr kumimoji="1" lang="en-US" altLang="ja-JP" b="1" dirty="0" err="1">
                <a:solidFill>
                  <a:srgbClr val="FF0000"/>
                </a:solidFill>
              </a:rPr>
              <a:t>subitise</a:t>
            </a:r>
            <a:r>
              <a:rPr kumimoji="1" lang="en-US" altLang="ja-JP" b="1" dirty="0">
                <a:solidFill>
                  <a:srgbClr val="FF0000"/>
                </a:solidFill>
              </a:rPr>
              <a:t> numbers.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019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539E1-E754-1319-BDB5-98EE4C47F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Activity 2</a:t>
            </a:r>
            <a:r>
              <a:rPr kumimoji="1" lang="en-US" altLang="ja-JP" dirty="0"/>
              <a:t>-1 (3 </a:t>
            </a:r>
            <a:r>
              <a:rPr lang="en-US" altLang="ja-JP" dirty="0"/>
              <a:t>minutes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A05711-34F5-0075-E34E-D925C78CC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9266-EA3F-42BA-8DDB-F6A98103DC95}" type="slidenum">
              <a:rPr lang="en-GB" smtClean="0"/>
              <a:t>18</a:t>
            </a:fld>
            <a:endParaRPr lang="en-GB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7BF20B9-1074-ECCD-291A-4A6F2690F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486" y="1076245"/>
            <a:ext cx="10923740" cy="4184094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altLang="ja-JP" dirty="0"/>
              <a:t>&lt;Tool&gt;</a:t>
            </a:r>
          </a:p>
          <a:p>
            <a:pPr marL="0" indent="0">
              <a:buNone/>
            </a:pPr>
            <a:r>
              <a:rPr lang="en-US" altLang="ja-JP" dirty="0"/>
              <a:t>10 printed tens and 2 printed hundreds.</a:t>
            </a:r>
          </a:p>
          <a:p>
            <a:pPr marL="0" indent="0">
              <a:buNone/>
            </a:pPr>
            <a:r>
              <a:rPr lang="en-US" altLang="ja-JP" dirty="0"/>
              <a:t>&lt;Steps&gt; Work in pairs.</a:t>
            </a:r>
          </a:p>
          <a:p>
            <a:pPr marL="0" indent="0">
              <a:buNone/>
            </a:pPr>
            <a:r>
              <a:rPr lang="en-US" altLang="ja-JP" dirty="0"/>
              <a:t>Solve the following using a base-ten kit.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ja-JP" dirty="0"/>
              <a:t>40 + 30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ja-JP" dirty="0"/>
              <a:t>80 – 20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ja-JP" dirty="0"/>
              <a:t>110 + 40  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ja-JP" dirty="0"/>
              <a:t>240 – 100 </a:t>
            </a:r>
          </a:p>
        </p:txBody>
      </p:sp>
    </p:spTree>
    <p:extLst>
      <p:ext uri="{BB962C8B-B14F-4D97-AF65-F5344CB8AC3E}">
        <p14:creationId xmlns:p14="http://schemas.microsoft.com/office/powerpoint/2010/main" val="30732876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539E1-E754-1319-BDB5-98EE4C47F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Activity 2</a:t>
            </a:r>
            <a:r>
              <a:rPr kumimoji="1" lang="en-US" altLang="ja-JP" dirty="0"/>
              <a:t>-1</a:t>
            </a:r>
            <a:endParaRPr kumimoji="1"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A05711-34F5-0075-E34E-D925C78CC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10312"/>
            <a:ext cx="2743200" cy="365125"/>
          </a:xfrm>
        </p:spPr>
        <p:txBody>
          <a:bodyPr/>
          <a:lstStyle/>
          <a:p>
            <a:fld id="{DA9C9266-EA3F-42BA-8DDB-F6A98103DC95}" type="slidenum">
              <a:rPr lang="en-GB" smtClean="0"/>
              <a:t>19</a:t>
            </a:fld>
            <a:endParaRPr lang="en-GB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7BF20B9-1074-ECCD-291A-4A6F2690F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486" y="1076245"/>
            <a:ext cx="10923740" cy="3644203"/>
          </a:xfrm>
        </p:spPr>
        <p:txBody>
          <a:bodyPr wrap="square">
            <a:spAutoFit/>
          </a:bodyPr>
          <a:lstStyle/>
          <a:p>
            <a:pPr marL="457200" lvl="1" indent="0">
              <a:buNone/>
            </a:pPr>
            <a:r>
              <a:rPr lang="en-US" altLang="ja-JP" sz="2000" dirty="0"/>
              <a:t>1. 40 + 30 				2. 80 – 20</a:t>
            </a:r>
          </a:p>
          <a:p>
            <a:pPr marL="457200" lvl="1" indent="0">
              <a:buNone/>
            </a:pPr>
            <a:endParaRPr lang="en-US" altLang="ja-JP" sz="2000" dirty="0"/>
          </a:p>
          <a:p>
            <a:pPr marL="457200" lvl="1" indent="0">
              <a:buNone/>
            </a:pPr>
            <a:endParaRPr lang="en-US" altLang="ja-JP" sz="2000" dirty="0"/>
          </a:p>
          <a:p>
            <a:pPr marL="457200" lvl="1" indent="0">
              <a:buNone/>
            </a:pPr>
            <a:endParaRPr lang="en-US" altLang="ja-JP" sz="2000" dirty="0"/>
          </a:p>
          <a:p>
            <a:pPr marL="457200" lvl="1" indent="0">
              <a:buNone/>
            </a:pPr>
            <a:endParaRPr lang="en-US" altLang="ja-JP" sz="2000" dirty="0"/>
          </a:p>
          <a:p>
            <a:pPr marL="457200" lvl="1" indent="0">
              <a:buNone/>
            </a:pPr>
            <a:endParaRPr lang="en-US" altLang="ja-JP" sz="2000" dirty="0"/>
          </a:p>
          <a:p>
            <a:pPr marL="457200" lvl="1" indent="0">
              <a:buNone/>
            </a:pPr>
            <a:r>
              <a:rPr lang="en-US" altLang="ja-JP" sz="2000" dirty="0"/>
              <a:t>3. 110 + 40				4. 240 – 100</a:t>
            </a:r>
          </a:p>
        </p:txBody>
      </p:sp>
      <p:pic>
        <p:nvPicPr>
          <p:cNvPr id="5" name="図 42">
            <a:extLst>
              <a:ext uri="{FF2B5EF4-FFF2-40B4-BE49-F238E27FC236}">
                <a16:creationId xmlns:a16="http://schemas.microsoft.com/office/drawing/2014/main" id="{A45E73AB-6B94-5A33-4402-016DB396073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000" y="1671723"/>
            <a:ext cx="220425" cy="1700418"/>
          </a:xfrm>
          <a:prstGeom prst="rect">
            <a:avLst/>
          </a:prstGeom>
        </p:spPr>
      </p:pic>
      <p:pic>
        <p:nvPicPr>
          <p:cNvPr id="6" name="図 42">
            <a:extLst>
              <a:ext uri="{FF2B5EF4-FFF2-40B4-BE49-F238E27FC236}">
                <a16:creationId xmlns:a16="http://schemas.microsoft.com/office/drawing/2014/main" id="{8C3C0425-6C8A-71BB-2351-1D5A59C4BA0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79028" y="1671723"/>
            <a:ext cx="220425" cy="1700418"/>
          </a:xfrm>
          <a:prstGeom prst="rect">
            <a:avLst/>
          </a:prstGeom>
        </p:spPr>
      </p:pic>
      <p:pic>
        <p:nvPicPr>
          <p:cNvPr id="7" name="図 42">
            <a:extLst>
              <a:ext uri="{FF2B5EF4-FFF2-40B4-BE49-F238E27FC236}">
                <a16:creationId xmlns:a16="http://schemas.microsoft.com/office/drawing/2014/main" id="{BF5FEAD1-F373-5BA8-0C13-C846468D8AE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62056" y="1671723"/>
            <a:ext cx="220425" cy="1700418"/>
          </a:xfrm>
          <a:prstGeom prst="rect">
            <a:avLst/>
          </a:prstGeom>
        </p:spPr>
      </p:pic>
      <p:pic>
        <p:nvPicPr>
          <p:cNvPr id="9" name="図 42">
            <a:extLst>
              <a:ext uri="{FF2B5EF4-FFF2-40B4-BE49-F238E27FC236}">
                <a16:creationId xmlns:a16="http://schemas.microsoft.com/office/drawing/2014/main" id="{37DCE907-83EA-DAEC-F0B1-F0271986036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29977" y="1671723"/>
            <a:ext cx="220425" cy="1700418"/>
          </a:xfrm>
          <a:prstGeom prst="rect">
            <a:avLst/>
          </a:prstGeom>
        </p:spPr>
      </p:pic>
      <p:pic>
        <p:nvPicPr>
          <p:cNvPr id="10" name="図 42">
            <a:extLst>
              <a:ext uri="{FF2B5EF4-FFF2-40B4-BE49-F238E27FC236}">
                <a16:creationId xmlns:a16="http://schemas.microsoft.com/office/drawing/2014/main" id="{E5CDB4F6-E6B1-8B3A-6B29-7F99A6ABCC6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97898" y="1671723"/>
            <a:ext cx="220425" cy="1700418"/>
          </a:xfrm>
          <a:prstGeom prst="rect">
            <a:avLst/>
          </a:prstGeom>
        </p:spPr>
      </p:pic>
      <p:pic>
        <p:nvPicPr>
          <p:cNvPr id="11" name="図 42">
            <a:extLst>
              <a:ext uri="{FF2B5EF4-FFF2-40B4-BE49-F238E27FC236}">
                <a16:creationId xmlns:a16="http://schemas.microsoft.com/office/drawing/2014/main" id="{6CF67823-564C-AE71-9447-361EBFA93C15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3155" y="1671723"/>
            <a:ext cx="220425" cy="1700418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F35DED6A-08AB-9BC2-73C1-181052AE5FA1}"/>
              </a:ext>
            </a:extLst>
          </p:cNvPr>
          <p:cNvGrpSpPr/>
          <p:nvPr/>
        </p:nvGrpSpPr>
        <p:grpSpPr>
          <a:xfrm>
            <a:off x="976358" y="3455093"/>
            <a:ext cx="1295988" cy="564615"/>
            <a:chOff x="1196837" y="3388422"/>
            <a:chExt cx="1295988" cy="564615"/>
          </a:xfrm>
        </p:grpSpPr>
        <p:sp>
          <p:nvSpPr>
            <p:cNvPr id="3" name="Left Brace 2">
              <a:extLst>
                <a:ext uri="{FF2B5EF4-FFF2-40B4-BE49-F238E27FC236}">
                  <a16:creationId xmlns:a16="http://schemas.microsoft.com/office/drawing/2014/main" id="{B1262A5A-C651-02B0-F83C-52D0602AFD33}"/>
                </a:ext>
              </a:extLst>
            </p:cNvPr>
            <p:cNvSpPr/>
            <p:nvPr/>
          </p:nvSpPr>
          <p:spPr>
            <a:xfrm rot="16200000">
              <a:off x="1733560" y="2851699"/>
              <a:ext cx="222542" cy="1295988"/>
            </a:xfrm>
            <a:prstGeom prst="leftBrac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FF0000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6A2A801-B422-48FE-E6EA-0E1FBEFEC6D0}"/>
                </a:ext>
              </a:extLst>
            </p:cNvPr>
            <p:cNvSpPr txBox="1"/>
            <p:nvPr/>
          </p:nvSpPr>
          <p:spPr>
            <a:xfrm>
              <a:off x="1679092" y="3583705"/>
              <a:ext cx="301685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dirty="0">
                  <a:solidFill>
                    <a:srgbClr val="FF0000"/>
                  </a:solidFill>
                </a:rPr>
                <a:t>5</a:t>
              </a:r>
              <a:endParaRPr kumimoji="1" lang="ja-JP" alt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6F41AE0-F9F8-C4BC-3DC7-33839CB70826}"/>
              </a:ext>
            </a:extLst>
          </p:cNvPr>
          <p:cNvGrpSpPr/>
          <p:nvPr/>
        </p:nvGrpSpPr>
        <p:grpSpPr>
          <a:xfrm>
            <a:off x="2585861" y="3452130"/>
            <a:ext cx="549625" cy="591874"/>
            <a:chOff x="2806340" y="3385459"/>
            <a:chExt cx="549625" cy="591874"/>
          </a:xfrm>
        </p:grpSpPr>
        <p:sp>
          <p:nvSpPr>
            <p:cNvPr id="13" name="Left Brace 12">
              <a:extLst>
                <a:ext uri="{FF2B5EF4-FFF2-40B4-BE49-F238E27FC236}">
                  <a16:creationId xmlns:a16="http://schemas.microsoft.com/office/drawing/2014/main" id="{99F8CECD-27DF-E922-5FF4-0BEDC99FD081}"/>
                </a:ext>
              </a:extLst>
            </p:cNvPr>
            <p:cNvSpPr/>
            <p:nvPr/>
          </p:nvSpPr>
          <p:spPr>
            <a:xfrm rot="16200000">
              <a:off x="2969882" y="3221917"/>
              <a:ext cx="222542" cy="549625"/>
            </a:xfrm>
            <a:prstGeom prst="leftBrac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3F08B69-699B-721C-A9A9-40A97C294E08}"/>
                </a:ext>
              </a:extLst>
            </p:cNvPr>
            <p:cNvSpPr txBox="1"/>
            <p:nvPr/>
          </p:nvSpPr>
          <p:spPr>
            <a:xfrm>
              <a:off x="2936210" y="360800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dirty="0">
                  <a:solidFill>
                    <a:srgbClr val="FF0000"/>
                  </a:solidFill>
                </a:rPr>
                <a:t>2</a:t>
              </a:r>
              <a:endParaRPr kumimoji="1" lang="ja-JP" alt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45808A4-880C-2E1E-8876-DC88A0DD7EA4}"/>
              </a:ext>
            </a:extLst>
          </p:cNvPr>
          <p:cNvGrpSpPr/>
          <p:nvPr/>
        </p:nvGrpSpPr>
        <p:grpSpPr>
          <a:xfrm>
            <a:off x="8007987" y="1664468"/>
            <a:ext cx="510709" cy="1707673"/>
            <a:chOff x="8007987" y="1664468"/>
            <a:chExt cx="510709" cy="1707673"/>
          </a:xfrm>
        </p:grpSpPr>
        <p:pic>
          <p:nvPicPr>
            <p:cNvPr id="12" name="図 42">
              <a:extLst>
                <a:ext uri="{FF2B5EF4-FFF2-40B4-BE49-F238E27FC236}">
                  <a16:creationId xmlns:a16="http://schemas.microsoft.com/office/drawing/2014/main" id="{44D671F4-D53E-67E6-30B6-9EFADFCD54A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007987" y="1671723"/>
              <a:ext cx="220425" cy="1700418"/>
            </a:xfrm>
            <a:prstGeom prst="rect">
              <a:avLst/>
            </a:prstGeom>
          </p:spPr>
        </p:pic>
        <p:pic>
          <p:nvPicPr>
            <p:cNvPr id="18" name="図 42">
              <a:extLst>
                <a:ext uri="{FF2B5EF4-FFF2-40B4-BE49-F238E27FC236}">
                  <a16:creationId xmlns:a16="http://schemas.microsoft.com/office/drawing/2014/main" id="{12C5A3B3-DFF0-9A32-6B7E-077BEA9269A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298271" y="1664468"/>
              <a:ext cx="220425" cy="1700418"/>
            </a:xfrm>
            <a:prstGeom prst="rect">
              <a:avLst/>
            </a:prstGeom>
          </p:spPr>
        </p:pic>
      </p:grpSp>
      <p:pic>
        <p:nvPicPr>
          <p:cNvPr id="20" name="図 42">
            <a:extLst>
              <a:ext uri="{FF2B5EF4-FFF2-40B4-BE49-F238E27FC236}">
                <a16:creationId xmlns:a16="http://schemas.microsoft.com/office/drawing/2014/main" id="{15D8656C-D1BE-1638-A11A-85BE6E1D7C2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0688" y="1728582"/>
            <a:ext cx="220425" cy="1700418"/>
          </a:xfrm>
          <a:prstGeom prst="rect">
            <a:avLst/>
          </a:prstGeom>
        </p:spPr>
      </p:pic>
      <p:pic>
        <p:nvPicPr>
          <p:cNvPr id="21" name="図 42">
            <a:extLst>
              <a:ext uri="{FF2B5EF4-FFF2-40B4-BE49-F238E27FC236}">
                <a16:creationId xmlns:a16="http://schemas.microsoft.com/office/drawing/2014/main" id="{26DC1C41-D6E2-9711-B4AD-3D6CF9B11B8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3716" y="1728582"/>
            <a:ext cx="220425" cy="1700418"/>
          </a:xfrm>
          <a:prstGeom prst="rect">
            <a:avLst/>
          </a:prstGeom>
        </p:spPr>
      </p:pic>
      <p:pic>
        <p:nvPicPr>
          <p:cNvPr id="22" name="図 42">
            <a:extLst>
              <a:ext uri="{FF2B5EF4-FFF2-40B4-BE49-F238E27FC236}">
                <a16:creationId xmlns:a16="http://schemas.microsoft.com/office/drawing/2014/main" id="{3C37540E-04DC-8279-E187-06366E2A4F5B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16744" y="1728582"/>
            <a:ext cx="220425" cy="1700418"/>
          </a:xfrm>
          <a:prstGeom prst="rect">
            <a:avLst/>
          </a:prstGeom>
        </p:spPr>
      </p:pic>
      <p:pic>
        <p:nvPicPr>
          <p:cNvPr id="23" name="図 42">
            <a:extLst>
              <a:ext uri="{FF2B5EF4-FFF2-40B4-BE49-F238E27FC236}">
                <a16:creationId xmlns:a16="http://schemas.microsoft.com/office/drawing/2014/main" id="{52EA81C3-6116-CCC6-8EA4-B40825C4089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84665" y="1728582"/>
            <a:ext cx="220425" cy="1700418"/>
          </a:xfrm>
          <a:prstGeom prst="rect">
            <a:avLst/>
          </a:prstGeom>
        </p:spPr>
      </p:pic>
      <p:grpSp>
        <p:nvGrpSpPr>
          <p:cNvPr id="28" name="Group 27">
            <a:extLst>
              <a:ext uri="{FF2B5EF4-FFF2-40B4-BE49-F238E27FC236}">
                <a16:creationId xmlns:a16="http://schemas.microsoft.com/office/drawing/2014/main" id="{03FC14CE-9514-2607-B9E2-F1E043072FD2}"/>
              </a:ext>
            </a:extLst>
          </p:cNvPr>
          <p:cNvGrpSpPr/>
          <p:nvPr/>
        </p:nvGrpSpPr>
        <p:grpSpPr>
          <a:xfrm>
            <a:off x="2089300" y="1728582"/>
            <a:ext cx="1061658" cy="1707673"/>
            <a:chOff x="2089300" y="1728582"/>
            <a:chExt cx="1061658" cy="1707673"/>
          </a:xfrm>
        </p:grpSpPr>
        <p:pic>
          <p:nvPicPr>
            <p:cNvPr id="24" name="図 42">
              <a:extLst>
                <a:ext uri="{FF2B5EF4-FFF2-40B4-BE49-F238E27FC236}">
                  <a16:creationId xmlns:a16="http://schemas.microsoft.com/office/drawing/2014/main" id="{EEAA729E-9AA7-37DF-5748-F9ACD5F0C5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089300" y="1735837"/>
              <a:ext cx="220425" cy="1700418"/>
            </a:xfrm>
            <a:prstGeom prst="rect">
              <a:avLst/>
            </a:prstGeom>
          </p:spPr>
        </p:pic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FC13DA60-C5D4-394D-8C25-8E72E2E41788}"/>
                </a:ext>
              </a:extLst>
            </p:cNvPr>
            <p:cNvGrpSpPr/>
            <p:nvPr/>
          </p:nvGrpSpPr>
          <p:grpSpPr>
            <a:xfrm>
              <a:off x="2640249" y="1728582"/>
              <a:ext cx="510709" cy="1707673"/>
              <a:chOff x="8007987" y="1664468"/>
              <a:chExt cx="510709" cy="1707673"/>
            </a:xfrm>
          </p:grpSpPr>
          <p:pic>
            <p:nvPicPr>
              <p:cNvPr id="26" name="図 42">
                <a:extLst>
                  <a:ext uri="{FF2B5EF4-FFF2-40B4-BE49-F238E27FC236}">
                    <a16:creationId xmlns:a16="http://schemas.microsoft.com/office/drawing/2014/main" id="{C9A4BA8C-2BD9-55C7-2F9A-36C6638225D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007987" y="1671723"/>
                <a:ext cx="220425" cy="1700418"/>
              </a:xfrm>
              <a:prstGeom prst="rect">
                <a:avLst/>
              </a:prstGeom>
            </p:spPr>
          </p:pic>
          <p:pic>
            <p:nvPicPr>
              <p:cNvPr id="27" name="図 42">
                <a:extLst>
                  <a:ext uri="{FF2B5EF4-FFF2-40B4-BE49-F238E27FC236}">
                    <a16:creationId xmlns:a16="http://schemas.microsoft.com/office/drawing/2014/main" id="{B328312A-E832-9471-A4CB-08FD1C603EE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298271" y="1664468"/>
                <a:ext cx="220425" cy="1700418"/>
              </a:xfrm>
              <a:prstGeom prst="rect">
                <a:avLst/>
              </a:prstGeom>
            </p:spPr>
          </p:pic>
        </p:grpSp>
      </p:grpSp>
      <p:pic>
        <p:nvPicPr>
          <p:cNvPr id="30" name="図 11">
            <a:extLst>
              <a:ext uri="{FF2B5EF4-FFF2-40B4-BE49-F238E27FC236}">
                <a16:creationId xmlns:a16="http://schemas.microsoft.com/office/drawing/2014/main" id="{43D9B73A-3A98-A77C-EF33-089FDCBB56A0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2597" y="4855161"/>
            <a:ext cx="1407336" cy="1368000"/>
          </a:xfrm>
          <a:prstGeom prst="rect">
            <a:avLst/>
          </a:prstGeom>
        </p:spPr>
      </p:pic>
      <p:pic>
        <p:nvPicPr>
          <p:cNvPr id="51" name="図 11">
            <a:extLst>
              <a:ext uri="{FF2B5EF4-FFF2-40B4-BE49-F238E27FC236}">
                <a16:creationId xmlns:a16="http://schemas.microsoft.com/office/drawing/2014/main" id="{7F4D010D-41C9-858F-9580-1B0BFA485741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55641" y="4880711"/>
            <a:ext cx="1370301" cy="1332000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2877618D-4D2E-AA0C-49BF-58243CACF211}"/>
              </a:ext>
            </a:extLst>
          </p:cNvPr>
          <p:cNvSpPr txBox="1"/>
          <p:nvPr/>
        </p:nvSpPr>
        <p:spPr>
          <a:xfrm>
            <a:off x="2397383" y="1166450"/>
            <a:ext cx="92658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= 70</a:t>
            </a:r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1A1B2D7-DDAF-C7F2-3C24-0CFBEAB69165}"/>
              </a:ext>
            </a:extLst>
          </p:cNvPr>
          <p:cNvSpPr txBox="1"/>
          <p:nvPr/>
        </p:nvSpPr>
        <p:spPr>
          <a:xfrm>
            <a:off x="7371690" y="1155458"/>
            <a:ext cx="92658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= 60</a:t>
            </a:r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50AA4EE-8E92-9A03-714C-236F5917446F}"/>
              </a:ext>
            </a:extLst>
          </p:cNvPr>
          <p:cNvSpPr txBox="1"/>
          <p:nvPr/>
        </p:nvSpPr>
        <p:spPr>
          <a:xfrm>
            <a:off x="2540162" y="4289395"/>
            <a:ext cx="111351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= 150</a:t>
            </a:r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6B487FC-D12D-1A51-8424-A72AE4B76B4F}"/>
              </a:ext>
            </a:extLst>
          </p:cNvPr>
          <p:cNvSpPr txBox="1"/>
          <p:nvPr/>
        </p:nvSpPr>
        <p:spPr>
          <a:xfrm>
            <a:off x="7664396" y="4286764"/>
            <a:ext cx="111351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= 140</a:t>
            </a:r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7" name="図 42">
            <a:extLst>
              <a:ext uri="{FF2B5EF4-FFF2-40B4-BE49-F238E27FC236}">
                <a16:creationId xmlns:a16="http://schemas.microsoft.com/office/drawing/2014/main" id="{0741E826-CE92-C2F8-4B1F-EF772A318F7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77480" y="4828992"/>
            <a:ext cx="182170" cy="1405304"/>
          </a:xfrm>
          <a:prstGeom prst="rect">
            <a:avLst/>
          </a:prstGeom>
        </p:spPr>
      </p:pic>
      <p:grpSp>
        <p:nvGrpSpPr>
          <p:cNvPr id="35" name="Group 34">
            <a:extLst>
              <a:ext uri="{FF2B5EF4-FFF2-40B4-BE49-F238E27FC236}">
                <a16:creationId xmlns:a16="http://schemas.microsoft.com/office/drawing/2014/main" id="{51173C7E-B0CB-7BAB-5E78-C408C910A168}"/>
              </a:ext>
            </a:extLst>
          </p:cNvPr>
          <p:cNvGrpSpPr/>
          <p:nvPr/>
        </p:nvGrpSpPr>
        <p:grpSpPr>
          <a:xfrm>
            <a:off x="2540686" y="4817857"/>
            <a:ext cx="901882" cy="1411300"/>
            <a:chOff x="2752171" y="4803734"/>
            <a:chExt cx="901882" cy="1411300"/>
          </a:xfrm>
        </p:grpSpPr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C11F5B3B-A20E-3F5B-2A3F-A727B8D6C6BB}"/>
                </a:ext>
              </a:extLst>
            </p:cNvPr>
            <p:cNvGrpSpPr/>
            <p:nvPr/>
          </p:nvGrpSpPr>
          <p:grpSpPr>
            <a:xfrm>
              <a:off x="2752171" y="4803734"/>
              <a:ext cx="422074" cy="1411300"/>
              <a:chOff x="8007987" y="1664468"/>
              <a:chExt cx="510709" cy="1707673"/>
            </a:xfrm>
          </p:grpSpPr>
          <p:pic>
            <p:nvPicPr>
              <p:cNvPr id="72" name="図 42">
                <a:extLst>
                  <a:ext uri="{FF2B5EF4-FFF2-40B4-BE49-F238E27FC236}">
                    <a16:creationId xmlns:a16="http://schemas.microsoft.com/office/drawing/2014/main" id="{80D4F2F4-9FBD-E833-6F8D-98EC1A55364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007987" y="1671723"/>
                <a:ext cx="220425" cy="1700418"/>
              </a:xfrm>
              <a:prstGeom prst="rect">
                <a:avLst/>
              </a:prstGeom>
            </p:spPr>
          </p:pic>
          <p:pic>
            <p:nvPicPr>
              <p:cNvPr id="73" name="図 42">
                <a:extLst>
                  <a:ext uri="{FF2B5EF4-FFF2-40B4-BE49-F238E27FC236}">
                    <a16:creationId xmlns:a16="http://schemas.microsoft.com/office/drawing/2014/main" id="{82F8C6B7-A75D-FDCD-ADA1-462A02A42C4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298271" y="1664468"/>
                <a:ext cx="220425" cy="1700418"/>
              </a:xfrm>
              <a:prstGeom prst="rect">
                <a:avLst/>
              </a:prstGeom>
            </p:spPr>
          </p:pic>
        </p:grp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6C4188F3-0C93-96A5-3B35-37A8F6545C84}"/>
                </a:ext>
              </a:extLst>
            </p:cNvPr>
            <p:cNvGrpSpPr/>
            <p:nvPr/>
          </p:nvGrpSpPr>
          <p:grpSpPr>
            <a:xfrm>
              <a:off x="3231979" y="4803734"/>
              <a:ext cx="422074" cy="1411300"/>
              <a:chOff x="8007987" y="1664468"/>
              <a:chExt cx="510709" cy="1707673"/>
            </a:xfrm>
          </p:grpSpPr>
          <p:pic>
            <p:nvPicPr>
              <p:cNvPr id="75" name="図 42">
                <a:extLst>
                  <a:ext uri="{FF2B5EF4-FFF2-40B4-BE49-F238E27FC236}">
                    <a16:creationId xmlns:a16="http://schemas.microsoft.com/office/drawing/2014/main" id="{2E8FB2B5-C2A4-9801-1B11-C81F4E7E180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007987" y="1671723"/>
                <a:ext cx="220425" cy="1700418"/>
              </a:xfrm>
              <a:prstGeom prst="rect">
                <a:avLst/>
              </a:prstGeom>
            </p:spPr>
          </p:pic>
          <p:pic>
            <p:nvPicPr>
              <p:cNvPr id="76" name="図 42">
                <a:extLst>
                  <a:ext uri="{FF2B5EF4-FFF2-40B4-BE49-F238E27FC236}">
                    <a16:creationId xmlns:a16="http://schemas.microsoft.com/office/drawing/2014/main" id="{9BA372C7-BBF1-AD50-43F5-86C1CCB0D6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298271" y="1664468"/>
                <a:ext cx="220425" cy="1700418"/>
              </a:xfrm>
              <a:prstGeom prst="rect">
                <a:avLst/>
              </a:prstGeom>
            </p:spPr>
          </p:pic>
        </p:grpSp>
      </p:grpSp>
      <p:pic>
        <p:nvPicPr>
          <p:cNvPr id="77" name="図 11">
            <a:extLst>
              <a:ext uri="{FF2B5EF4-FFF2-40B4-BE49-F238E27FC236}">
                <a16:creationId xmlns:a16="http://schemas.microsoft.com/office/drawing/2014/main" id="{8961EEE6-2BB0-78E3-1587-44983B708CB8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9813" y="4880711"/>
            <a:ext cx="1370301" cy="1332000"/>
          </a:xfrm>
          <a:prstGeom prst="rect">
            <a:avLst/>
          </a:prstGeom>
        </p:spPr>
      </p:pic>
      <p:grpSp>
        <p:nvGrpSpPr>
          <p:cNvPr id="78" name="Group 77">
            <a:extLst>
              <a:ext uri="{FF2B5EF4-FFF2-40B4-BE49-F238E27FC236}">
                <a16:creationId xmlns:a16="http://schemas.microsoft.com/office/drawing/2014/main" id="{951AD719-D739-E2EB-6135-4AFFE6F0F0D3}"/>
              </a:ext>
            </a:extLst>
          </p:cNvPr>
          <p:cNvGrpSpPr/>
          <p:nvPr/>
        </p:nvGrpSpPr>
        <p:grpSpPr>
          <a:xfrm>
            <a:off x="9080318" y="4822996"/>
            <a:ext cx="901882" cy="1411300"/>
            <a:chOff x="2752171" y="4803734"/>
            <a:chExt cx="901882" cy="1411300"/>
          </a:xfrm>
        </p:grpSpPr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5E03640A-1D4C-841C-A76E-6E42FCC036E3}"/>
                </a:ext>
              </a:extLst>
            </p:cNvPr>
            <p:cNvGrpSpPr/>
            <p:nvPr/>
          </p:nvGrpSpPr>
          <p:grpSpPr>
            <a:xfrm>
              <a:off x="2752171" y="4803734"/>
              <a:ext cx="422074" cy="1411300"/>
              <a:chOff x="8007987" y="1664468"/>
              <a:chExt cx="510709" cy="1707673"/>
            </a:xfrm>
          </p:grpSpPr>
          <p:pic>
            <p:nvPicPr>
              <p:cNvPr id="83" name="図 42">
                <a:extLst>
                  <a:ext uri="{FF2B5EF4-FFF2-40B4-BE49-F238E27FC236}">
                    <a16:creationId xmlns:a16="http://schemas.microsoft.com/office/drawing/2014/main" id="{657FB3D9-2FB0-586E-5CC6-01BD02F5214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007987" y="1671723"/>
                <a:ext cx="220425" cy="1700418"/>
              </a:xfrm>
              <a:prstGeom prst="rect">
                <a:avLst/>
              </a:prstGeom>
            </p:spPr>
          </p:pic>
          <p:pic>
            <p:nvPicPr>
              <p:cNvPr id="84" name="図 42">
                <a:extLst>
                  <a:ext uri="{FF2B5EF4-FFF2-40B4-BE49-F238E27FC236}">
                    <a16:creationId xmlns:a16="http://schemas.microsoft.com/office/drawing/2014/main" id="{ED274BAD-9C73-6881-ED3F-140622CDD1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298271" y="1664468"/>
                <a:ext cx="220425" cy="1700418"/>
              </a:xfrm>
              <a:prstGeom prst="rect">
                <a:avLst/>
              </a:prstGeom>
            </p:spPr>
          </p:pic>
        </p:grp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C02D4AC4-7D0A-2225-0B92-5AA93DCCBDAC}"/>
                </a:ext>
              </a:extLst>
            </p:cNvPr>
            <p:cNvGrpSpPr/>
            <p:nvPr/>
          </p:nvGrpSpPr>
          <p:grpSpPr>
            <a:xfrm>
              <a:off x="3231979" y="4803734"/>
              <a:ext cx="422074" cy="1411300"/>
              <a:chOff x="8007987" y="1664468"/>
              <a:chExt cx="510709" cy="1707673"/>
            </a:xfrm>
          </p:grpSpPr>
          <p:pic>
            <p:nvPicPr>
              <p:cNvPr id="81" name="図 42">
                <a:extLst>
                  <a:ext uri="{FF2B5EF4-FFF2-40B4-BE49-F238E27FC236}">
                    <a16:creationId xmlns:a16="http://schemas.microsoft.com/office/drawing/2014/main" id="{2C26EADF-C812-1B53-0F07-2F6524F79EE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007987" y="1671723"/>
                <a:ext cx="220425" cy="1700418"/>
              </a:xfrm>
              <a:prstGeom prst="rect">
                <a:avLst/>
              </a:prstGeom>
            </p:spPr>
          </p:pic>
          <p:pic>
            <p:nvPicPr>
              <p:cNvPr id="82" name="図 42">
                <a:extLst>
                  <a:ext uri="{FF2B5EF4-FFF2-40B4-BE49-F238E27FC236}">
                    <a16:creationId xmlns:a16="http://schemas.microsoft.com/office/drawing/2014/main" id="{1B212B1E-3480-81B0-A41A-D5389FDCD8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298271" y="1664468"/>
                <a:ext cx="220425" cy="170041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810091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2" grpId="0"/>
      <p:bldP spid="53" grpId="0"/>
      <p:bldP spid="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80C42-0663-E85C-DDD0-39C90AECC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Introduction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713CF-8E61-B074-D0C9-1A6AE4D6DF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115" y="1103797"/>
            <a:ext cx="11241248" cy="4618829"/>
          </a:xfrm>
        </p:spPr>
        <p:txBody>
          <a:bodyPr/>
          <a:lstStyle/>
          <a:p>
            <a:r>
              <a:rPr kumimoji="1" lang="en-US" altLang="ja-JP" dirty="0"/>
              <a:t>79.5% in grade 5 and 60.3% in grade 7 learners rely on unit counting (</a:t>
            </a:r>
            <a:r>
              <a:rPr kumimoji="1" lang="en-US" altLang="ja-JP" dirty="0" err="1"/>
              <a:t>Schollar</a:t>
            </a:r>
            <a:r>
              <a:rPr kumimoji="1" lang="en-US" altLang="ja-JP" dirty="0"/>
              <a:t>. 2008)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We need to let learners </a:t>
            </a:r>
            <a:r>
              <a:rPr lang="en-US" altLang="ja-JP" b="1" dirty="0"/>
              <a:t>move away from unit-counting in addition and subtraction</a:t>
            </a:r>
            <a:r>
              <a:rPr lang="en-US" altLang="ja-JP" dirty="0"/>
              <a:t>.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We propose the following methods to understand base-ten number system conceptually:</a:t>
            </a:r>
          </a:p>
          <a:p>
            <a:r>
              <a:rPr lang="en-US" altLang="ja-JP" dirty="0" err="1"/>
              <a:t>Subitising</a:t>
            </a:r>
            <a:endParaRPr lang="en-US" altLang="ja-JP" dirty="0"/>
          </a:p>
          <a:p>
            <a:r>
              <a:rPr lang="en-US" altLang="ja-JP" dirty="0"/>
              <a:t>Make-a-ten method</a:t>
            </a:r>
          </a:p>
          <a:p>
            <a:r>
              <a:rPr lang="en-US" altLang="ja-JP" dirty="0"/>
              <a:t>Column method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AD3B9-466B-B965-EA96-C90B9F214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9266-EA3F-42BA-8DDB-F6A98103DC9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36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7FA7F-1DBE-3973-63F2-798E91893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Column method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B5C53-9C39-7469-30F7-E06352557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069" y="1123558"/>
            <a:ext cx="8460244" cy="3811300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kumimoji="1" lang="en-US" altLang="ja-JP" dirty="0"/>
              <a:t>Four basic operations are the foundation of numbers and operations.</a:t>
            </a:r>
          </a:p>
          <a:p>
            <a:pPr marL="0" indent="0">
              <a:buNone/>
            </a:pPr>
            <a:r>
              <a:rPr lang="en-US" altLang="ja-JP" dirty="0"/>
              <a:t>We recommend the column method for the four basic operation because:</a:t>
            </a:r>
          </a:p>
          <a:p>
            <a:pPr>
              <a:lnSpc>
                <a:spcPct val="100000"/>
              </a:lnSpc>
            </a:pPr>
            <a:r>
              <a:rPr lang="en-US" altLang="ja-JP" dirty="0"/>
              <a:t>Algorithm is simple;</a:t>
            </a:r>
          </a:p>
          <a:p>
            <a:pPr>
              <a:lnSpc>
                <a:spcPct val="100000"/>
              </a:lnSpc>
            </a:pPr>
            <a:r>
              <a:rPr lang="en-US" altLang="ja-JP" dirty="0"/>
              <a:t>It represents base-ten number system;</a:t>
            </a:r>
          </a:p>
          <a:p>
            <a:pPr>
              <a:lnSpc>
                <a:spcPct val="100000"/>
              </a:lnSpc>
            </a:pPr>
            <a:r>
              <a:rPr lang="en-US" altLang="ja-JP" dirty="0"/>
              <a:t>It is all-round; and</a:t>
            </a:r>
          </a:p>
          <a:p>
            <a:pPr>
              <a:lnSpc>
                <a:spcPct val="100000"/>
              </a:lnSpc>
            </a:pPr>
            <a:r>
              <a:rPr lang="en-US" altLang="ja-JP" dirty="0"/>
              <a:t>It is universal method of calculation.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37880E-EA6D-5ED2-4877-D8E981A88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9266-EA3F-42BA-8DDB-F6A98103DC95}" type="slidenum">
              <a:rPr lang="en-GB" smtClean="0"/>
              <a:t>20</a:t>
            </a:fld>
            <a:endParaRPr lang="en-GB"/>
          </a:p>
        </p:txBody>
      </p:sp>
      <p:graphicFrame>
        <p:nvGraphicFramePr>
          <p:cNvPr id="6" name="Table 3">
            <a:extLst>
              <a:ext uri="{FF2B5EF4-FFF2-40B4-BE49-F238E27FC236}">
                <a16:creationId xmlns:a16="http://schemas.microsoft.com/office/drawing/2014/main" id="{EEE4ACB5-2DFB-1E5C-9B2A-3F705C130D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400036"/>
              </p:ext>
            </p:extLst>
          </p:nvPr>
        </p:nvGraphicFramePr>
        <p:xfrm>
          <a:off x="7811655" y="4548090"/>
          <a:ext cx="2016000" cy="155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16000">
                  <a:extLst>
                    <a:ext uri="{9D8B030D-6E8A-4147-A177-3AD203B41FA5}">
                      <a16:colId xmlns:a16="http://schemas.microsoft.com/office/drawing/2014/main" val="31478308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ja-JP" altLang="ja-JP" sz="2800" dirty="0"/>
                        <a:t>3</a:t>
                      </a:r>
                      <a:r>
                        <a:rPr lang="en-US" altLang="ja-JP" sz="2800" dirty="0"/>
                        <a:t> </a:t>
                      </a:r>
                      <a:r>
                        <a:rPr lang="ja-JP" altLang="ja-JP" sz="2800" dirty="0"/>
                        <a:t>4</a:t>
                      </a:r>
                      <a:r>
                        <a:rPr lang="en-US" altLang="ja-JP" sz="2800" dirty="0"/>
                        <a:t> </a:t>
                      </a:r>
                      <a:r>
                        <a:rPr lang="ja-JP" altLang="ja-JP" sz="2800" dirty="0"/>
                        <a:t> 8</a:t>
                      </a:r>
                      <a:r>
                        <a:rPr lang="en-US" altLang="ja-JP" sz="2800" dirty="0"/>
                        <a:t> </a:t>
                      </a:r>
                      <a:r>
                        <a:rPr lang="ja-JP" altLang="ja-JP" sz="2800" dirty="0"/>
                        <a:t>7</a:t>
                      </a:r>
                      <a:r>
                        <a:rPr lang="en-US" altLang="ja-JP" sz="2800" dirty="0"/>
                        <a:t> </a:t>
                      </a:r>
                      <a:r>
                        <a:rPr lang="ja-JP" altLang="ja-JP" sz="2800" dirty="0"/>
                        <a:t>6 </a:t>
                      </a:r>
                      <a:endParaRPr kumimoji="1" lang="ja-JP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4893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altLang="ja-JP" sz="2800" dirty="0"/>
                        <a:t> + </a:t>
                      </a:r>
                      <a:r>
                        <a:rPr lang="ja-JP" altLang="ja-JP" sz="2800" dirty="0"/>
                        <a:t>4</a:t>
                      </a:r>
                      <a:r>
                        <a:rPr lang="en-US" altLang="ja-JP" sz="2800" dirty="0"/>
                        <a:t> </a:t>
                      </a:r>
                      <a:r>
                        <a:rPr lang="ja-JP" altLang="ja-JP" sz="2800" dirty="0"/>
                        <a:t>3</a:t>
                      </a:r>
                      <a:r>
                        <a:rPr lang="en-US" altLang="ja-JP" sz="2800" dirty="0"/>
                        <a:t> </a:t>
                      </a:r>
                      <a:r>
                        <a:rPr lang="ja-JP" altLang="ja-JP" sz="2800" dirty="0"/>
                        <a:t> 8</a:t>
                      </a:r>
                      <a:r>
                        <a:rPr lang="en-US" altLang="ja-JP" sz="2800" dirty="0"/>
                        <a:t> </a:t>
                      </a:r>
                      <a:r>
                        <a:rPr lang="ja-JP" altLang="ja-JP" sz="2800" dirty="0"/>
                        <a:t>7</a:t>
                      </a:r>
                      <a:r>
                        <a:rPr lang="en-US" altLang="ja-JP" sz="2800" dirty="0"/>
                        <a:t> </a:t>
                      </a:r>
                      <a:r>
                        <a:rPr lang="ja-JP" altLang="ja-JP" sz="2800" dirty="0"/>
                        <a:t>5</a:t>
                      </a:r>
                      <a:endParaRPr kumimoji="1" lang="ja-JP" altLang="en-US" sz="28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9543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/>
                        <a:t>7 8  7 5 1</a:t>
                      </a:r>
                      <a:endParaRPr kumimoji="1" lang="ja-JP" altLang="en-US" sz="2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84450272"/>
                  </a:ext>
                </a:extLst>
              </a:tr>
            </a:tbl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id="{DBBB3712-4A49-692B-F6DF-F6EC1FFC764A}"/>
              </a:ext>
            </a:extLst>
          </p:cNvPr>
          <p:cNvGrpSpPr/>
          <p:nvPr/>
        </p:nvGrpSpPr>
        <p:grpSpPr>
          <a:xfrm>
            <a:off x="8162693" y="3178276"/>
            <a:ext cx="3691238" cy="1554480"/>
            <a:chOff x="8162693" y="2263878"/>
            <a:chExt cx="3691238" cy="1554480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044E0B5-4ECE-E3A2-F24B-D0AEBD699A1C}"/>
                </a:ext>
              </a:extLst>
            </p:cNvPr>
            <p:cNvSpPr txBox="1"/>
            <p:nvPr/>
          </p:nvSpPr>
          <p:spPr>
            <a:xfrm>
              <a:off x="8644053" y="3449026"/>
              <a:ext cx="996441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ja-JP" dirty="0"/>
                <a:t>1    1   1</a:t>
              </a:r>
              <a:endParaRPr lang="ja-JP" altLang="en-US" dirty="0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5C487DAC-A12A-4D70-2032-4CA1073FF724}"/>
                </a:ext>
              </a:extLst>
            </p:cNvPr>
            <p:cNvGrpSpPr/>
            <p:nvPr/>
          </p:nvGrpSpPr>
          <p:grpSpPr>
            <a:xfrm>
              <a:off x="8162693" y="2263878"/>
              <a:ext cx="3691238" cy="1511124"/>
              <a:chOff x="1105618" y="3207503"/>
              <a:chExt cx="3691238" cy="1511124"/>
            </a:xfrm>
          </p:grpSpPr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B78CE72E-19D1-41FB-9284-294EB499F0CB}"/>
                  </a:ext>
                </a:extLst>
              </p:cNvPr>
              <p:cNvSpPr/>
              <p:nvPr/>
            </p:nvSpPr>
            <p:spPr>
              <a:xfrm>
                <a:off x="1600582" y="4436007"/>
                <a:ext cx="837605" cy="282620"/>
              </a:xfrm>
              <a:prstGeom prst="round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6ADC0EA-9481-6189-28BC-00304F01D47B}"/>
                  </a:ext>
                </a:extLst>
              </p:cNvPr>
              <p:cNvSpPr txBox="1"/>
              <p:nvPr/>
            </p:nvSpPr>
            <p:spPr>
              <a:xfrm>
                <a:off x="1105618" y="3207503"/>
                <a:ext cx="369123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400" dirty="0">
                    <a:solidFill>
                      <a:srgbClr val="FF0000"/>
                    </a:solidFill>
                  </a:rPr>
                  <a:t>When the sum exceeds ten, the ten is carried to the next place.</a:t>
                </a:r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214546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7FA7F-1DBE-3973-63F2-798E91893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Column method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B5C53-9C39-7469-30F7-E06352557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892" y="1886076"/>
            <a:ext cx="11515863" cy="1079398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altLang="ja-JP" dirty="0"/>
              <a:t>We recommend introducing the column method for the four basic operation in early grade.</a:t>
            </a:r>
            <a:r>
              <a:rPr kumimoji="1" lang="en-US" altLang="ja-JP" dirty="0"/>
              <a:t> </a:t>
            </a:r>
          </a:p>
          <a:p>
            <a:pPr marL="0" indent="0">
              <a:buNone/>
            </a:pPr>
            <a:r>
              <a:rPr kumimoji="1" lang="en-US" altLang="ja-JP" u="sng" dirty="0"/>
              <a:t>Why the column method in early grade?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37880E-EA6D-5ED2-4877-D8E981A88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9266-EA3F-42BA-8DDB-F6A98103DC95}" type="slidenum">
              <a:rPr lang="en-GB" smtClean="0"/>
              <a:t>21</a:t>
            </a:fld>
            <a:endParaRPr lang="en-GB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AD13A87D-3AE1-4951-99D5-A03A02D0FB02}"/>
              </a:ext>
            </a:extLst>
          </p:cNvPr>
          <p:cNvSpPr txBox="1">
            <a:spLocks/>
          </p:cNvSpPr>
          <p:nvPr/>
        </p:nvSpPr>
        <p:spPr>
          <a:xfrm>
            <a:off x="270166" y="3141308"/>
            <a:ext cx="6141785" cy="26015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dirty="0"/>
              <a:t>Because:</a:t>
            </a:r>
            <a:r>
              <a:rPr lang="en-US" altLang="ja-JP" b="1" dirty="0"/>
              <a:t> </a:t>
            </a:r>
          </a:p>
          <a:p>
            <a:r>
              <a:rPr lang="en-US" altLang="ja-JP" b="1" dirty="0"/>
              <a:t>it is easy to learn in small number; and</a:t>
            </a:r>
          </a:p>
          <a:p>
            <a:r>
              <a:rPr lang="en-US" altLang="ja-JP" b="1" dirty="0"/>
              <a:t>learners have readiness for it.</a:t>
            </a:r>
          </a:p>
        </p:txBody>
      </p:sp>
    </p:spTree>
    <p:extLst>
      <p:ext uri="{BB962C8B-B14F-4D97-AF65-F5344CB8AC3E}">
        <p14:creationId xmlns:p14="http://schemas.microsoft.com/office/powerpoint/2010/main" val="1991891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7FA7F-1DBE-3973-63F2-798E91893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Column method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B5C53-9C39-7469-30F7-E06352557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060" y="967015"/>
            <a:ext cx="11370734" cy="16689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dirty="0"/>
              <a:t>Addition and subtraction in columns are the keys to learning the four operations.</a:t>
            </a:r>
            <a:endParaRPr kumimoji="1" lang="ja-JP" altLang="en-US" dirty="0"/>
          </a:p>
          <a:p>
            <a:pPr marL="0" indent="0">
              <a:buNone/>
            </a:pPr>
            <a:r>
              <a:rPr kumimoji="1" lang="en-US" altLang="ja-JP" u="sng" dirty="0"/>
              <a:t>Why the column method of addition and subtraction is critical?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37880E-EA6D-5ED2-4877-D8E981A88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9266-EA3F-42BA-8DDB-F6A98103DC95}" type="slidenum">
              <a:rPr lang="en-GB" smtClean="0"/>
              <a:t>22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7E4D1521-A286-57D8-8047-3EFDD9FA635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63847898"/>
                  </p:ext>
                </p:extLst>
              </p:nvPr>
            </p:nvGraphicFramePr>
            <p:xfrm>
              <a:off x="1412067" y="3489799"/>
              <a:ext cx="1083160" cy="185420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371352">
                      <a:extLst>
                        <a:ext uri="{9D8B030D-6E8A-4147-A177-3AD203B41FA5}">
                          <a16:colId xmlns:a16="http://schemas.microsoft.com/office/drawing/2014/main" val="2833265243"/>
                        </a:ext>
                      </a:extLst>
                    </a:gridCol>
                    <a:gridCol w="711808">
                      <a:extLst>
                        <a:ext uri="{9D8B030D-6E8A-4147-A177-3AD203B41FA5}">
                          <a16:colId xmlns:a16="http://schemas.microsoft.com/office/drawing/2014/main" val="206567914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r"/>
                          <a:endParaRPr kumimoji="1" lang="ja-JP" alt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/>
                            <a:t>58</a:t>
                          </a:r>
                          <a:endParaRPr kumimoji="1" lang="ja-JP" altLang="en-U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73943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</m:t>
                                </m:r>
                              </m:oMath>
                            </m:oMathPara>
                          </a14:m>
                          <a:endParaRPr kumimoji="1" lang="ja-JP" altLang="en-US" dirty="0"/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/>
                            <a:t>34</a:t>
                          </a:r>
                          <a:endParaRPr kumimoji="1" lang="ja-JP" altLang="en-US" dirty="0"/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3715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endParaRPr kumimoji="1" lang="ja-JP" altLang="en-US" dirty="0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/>
                            <a:t>232</a:t>
                          </a:r>
                          <a:endParaRPr kumimoji="1" lang="ja-JP" altLang="en-US" dirty="0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29368348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endParaRPr kumimoji="1" lang="ja-JP" altLang="en-US"/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/>
                            <a:t>174</a:t>
                          </a:r>
                          <a:r>
                            <a:rPr kumimoji="1" lang="en-US" altLang="ja-JP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r>
                            <a:rPr kumimoji="1" lang="en-US" altLang="ja-JP" dirty="0"/>
                            <a:t>  </a:t>
                          </a:r>
                          <a:endParaRPr kumimoji="1" lang="ja-JP" altLang="en-US" dirty="0"/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067794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endParaRPr kumimoji="1" lang="ja-JP" altLang="en-US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/>
                            <a:t>1972</a:t>
                          </a:r>
                          <a:endParaRPr kumimoji="1" lang="ja-JP" altLang="en-US" dirty="0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9514009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5">
                <a:extLst>
                  <a:ext uri="{FF2B5EF4-FFF2-40B4-BE49-F238E27FC236}">
                    <a16:creationId xmlns:a16="http://schemas.microsoft.com/office/drawing/2014/main" id="{7E4D1521-A286-57D8-8047-3EFDD9FA635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63847898"/>
                  </p:ext>
                </p:extLst>
              </p:nvPr>
            </p:nvGraphicFramePr>
            <p:xfrm>
              <a:off x="1412067" y="3489799"/>
              <a:ext cx="1083160" cy="185420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371352">
                      <a:extLst>
                        <a:ext uri="{9D8B030D-6E8A-4147-A177-3AD203B41FA5}">
                          <a16:colId xmlns:a16="http://schemas.microsoft.com/office/drawing/2014/main" val="2833265243"/>
                        </a:ext>
                      </a:extLst>
                    </a:gridCol>
                    <a:gridCol w="711808">
                      <a:extLst>
                        <a:ext uri="{9D8B030D-6E8A-4147-A177-3AD203B41FA5}">
                          <a16:colId xmlns:a16="http://schemas.microsoft.com/office/drawing/2014/main" val="206567914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r"/>
                          <a:endParaRPr kumimoji="1" lang="ja-JP" alt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/>
                            <a:t>58</a:t>
                          </a:r>
                          <a:endParaRPr kumimoji="1" lang="ja-JP" altLang="en-US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73943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08197" r="-195082" b="-3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/>
                            <a:t>34</a:t>
                          </a:r>
                          <a:endParaRPr kumimoji="1" lang="ja-JP" altLang="en-US" dirty="0"/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3715013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endParaRPr kumimoji="1" lang="ja-JP" altLang="en-US" dirty="0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/>
                            <a:t>232</a:t>
                          </a:r>
                          <a:endParaRPr kumimoji="1" lang="ja-JP" altLang="en-US" dirty="0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29368348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endParaRPr kumimoji="1" lang="ja-JP" altLang="en-US"/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/>
                            <a:t>174</a:t>
                          </a:r>
                          <a:r>
                            <a:rPr kumimoji="1" lang="en-US" altLang="ja-JP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r>
                            <a:rPr kumimoji="1" lang="en-US" altLang="ja-JP" dirty="0"/>
                            <a:t>  </a:t>
                          </a:r>
                          <a:endParaRPr kumimoji="1" lang="ja-JP" altLang="en-US" dirty="0"/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067794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endParaRPr kumimoji="1" lang="ja-JP" altLang="en-US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kumimoji="1" lang="en-US" altLang="ja-JP" dirty="0"/>
                            <a:t>1972</a:t>
                          </a:r>
                          <a:endParaRPr kumimoji="1" lang="ja-JP" altLang="en-US" dirty="0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951400900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8" name="Group 7">
            <a:extLst>
              <a:ext uri="{FF2B5EF4-FFF2-40B4-BE49-F238E27FC236}">
                <a16:creationId xmlns:a16="http://schemas.microsoft.com/office/drawing/2014/main" id="{E3C2B6E6-4CD8-D8D3-D689-CCEF609CEA53}"/>
              </a:ext>
            </a:extLst>
          </p:cNvPr>
          <p:cNvGrpSpPr/>
          <p:nvPr/>
        </p:nvGrpSpPr>
        <p:grpSpPr>
          <a:xfrm>
            <a:off x="1372337" y="3926816"/>
            <a:ext cx="4021073" cy="1023369"/>
            <a:chOff x="1372337" y="3427184"/>
            <a:chExt cx="4021073" cy="1023369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F47DFADE-CD44-ED21-1BF5-FCF599CD1D64}"/>
                </a:ext>
              </a:extLst>
            </p:cNvPr>
            <p:cNvSpPr/>
            <p:nvPr/>
          </p:nvSpPr>
          <p:spPr>
            <a:xfrm>
              <a:off x="1372337" y="3763549"/>
              <a:ext cx="1261639" cy="687004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36079BA-0328-CCA9-9475-891EC359FBF6}"/>
                </a:ext>
              </a:extLst>
            </p:cNvPr>
            <p:cNvSpPr txBox="1"/>
            <p:nvPr/>
          </p:nvSpPr>
          <p:spPr>
            <a:xfrm>
              <a:off x="2673706" y="3427184"/>
              <a:ext cx="271970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dirty="0">
                  <a:solidFill>
                    <a:srgbClr val="FF0000"/>
                  </a:solidFill>
                </a:rPr>
                <a:t>This part is addition of column method</a:t>
              </a:r>
              <a:endParaRPr kumimoji="1" lang="ja-JP" altLang="en-US" sz="2400" dirty="0">
                <a:solidFill>
                  <a:srgbClr val="FF0000"/>
                </a:solidFill>
              </a:endParaRPr>
            </a:p>
          </p:txBody>
        </p:sp>
      </p:grpSp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24C0F022-7A5C-39AE-E646-70F7BDE494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891587"/>
              </p:ext>
            </p:extLst>
          </p:nvPr>
        </p:nvGraphicFramePr>
        <p:xfrm>
          <a:off x="6323523" y="3304379"/>
          <a:ext cx="1201980" cy="222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6909">
                  <a:extLst>
                    <a:ext uri="{9D8B030D-6E8A-4147-A177-3AD203B41FA5}">
                      <a16:colId xmlns:a16="http://schemas.microsoft.com/office/drawing/2014/main" val="2833265243"/>
                    </a:ext>
                  </a:extLst>
                </a:gridCol>
                <a:gridCol w="685071">
                  <a:extLst>
                    <a:ext uri="{9D8B030D-6E8A-4147-A177-3AD203B41FA5}">
                      <a16:colId xmlns:a16="http://schemas.microsoft.com/office/drawing/2014/main" val="20656791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5 8</a:t>
                      </a:r>
                      <a:endParaRPr kumimoji="1" lang="ja-JP" altLang="en-US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3943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2 4</a:t>
                      </a:r>
                      <a:endParaRPr kumimoji="1" lang="ja-JP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5 5 2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7150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4 8 </a:t>
                      </a:r>
                      <a:r>
                        <a:rPr kumimoji="1" lang="en-US" altLang="ja-JP" dirty="0">
                          <a:solidFill>
                            <a:schemeClr val="bg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6834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7 2</a:t>
                      </a:r>
                      <a:endParaRPr kumimoji="1" lang="ja-JP" alt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72208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7 2  </a:t>
                      </a:r>
                      <a:endParaRPr kumimoji="1" lang="ja-JP" altLang="en-US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6779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kumimoji="1" lang="ja-JP" altLang="en-US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0</a:t>
                      </a:r>
                      <a:endParaRPr kumimoji="1" lang="ja-JP" alt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951400900"/>
                  </a:ext>
                </a:extLst>
              </a:tr>
            </a:tbl>
          </a:graphicData>
        </a:graphic>
      </p:graphicFrame>
      <p:grpSp>
        <p:nvGrpSpPr>
          <p:cNvPr id="14" name="Group 13">
            <a:extLst>
              <a:ext uri="{FF2B5EF4-FFF2-40B4-BE49-F238E27FC236}">
                <a16:creationId xmlns:a16="http://schemas.microsoft.com/office/drawing/2014/main" id="{FA7C3664-7E03-F4E9-A7AD-BAAFE767E8C8}"/>
              </a:ext>
            </a:extLst>
          </p:cNvPr>
          <p:cNvGrpSpPr/>
          <p:nvPr/>
        </p:nvGrpSpPr>
        <p:grpSpPr>
          <a:xfrm>
            <a:off x="6901696" y="3326651"/>
            <a:ext cx="3557309" cy="1813574"/>
            <a:chOff x="6901696" y="2827019"/>
            <a:chExt cx="3557309" cy="1813574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5A110F8F-FE1D-4612-6DB5-3284B5B754F8}"/>
                </a:ext>
              </a:extLst>
            </p:cNvPr>
            <p:cNvGrpSpPr/>
            <p:nvPr/>
          </p:nvGrpSpPr>
          <p:grpSpPr>
            <a:xfrm>
              <a:off x="6901696" y="2827019"/>
              <a:ext cx="3557309" cy="1200329"/>
              <a:chOff x="1372338" y="3409139"/>
              <a:chExt cx="3557309" cy="1200329"/>
            </a:xfrm>
          </p:grpSpPr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B8D2F821-3DDF-05B5-8B41-542A6359D446}"/>
                  </a:ext>
                </a:extLst>
              </p:cNvPr>
              <p:cNvSpPr/>
              <p:nvPr/>
            </p:nvSpPr>
            <p:spPr>
              <a:xfrm>
                <a:off x="1372338" y="3763549"/>
                <a:ext cx="423664" cy="687004"/>
              </a:xfrm>
              <a:prstGeom prst="round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882C345-1D66-03D7-1974-C1AD4A1E8947}"/>
                  </a:ext>
                </a:extLst>
              </p:cNvPr>
              <p:cNvSpPr txBox="1"/>
              <p:nvPr/>
            </p:nvSpPr>
            <p:spPr>
              <a:xfrm>
                <a:off x="2209943" y="3409139"/>
                <a:ext cx="271970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400" dirty="0">
                    <a:solidFill>
                      <a:srgbClr val="FF0000"/>
                    </a:solidFill>
                  </a:rPr>
                  <a:t>These parts are subtraction of column method</a:t>
                </a:r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687CA75D-CA95-F019-E9C5-494CDBA7AC4D}"/>
                </a:ext>
              </a:extLst>
            </p:cNvPr>
            <p:cNvSpPr/>
            <p:nvPr/>
          </p:nvSpPr>
          <p:spPr>
            <a:xfrm>
              <a:off x="7095726" y="3953589"/>
              <a:ext cx="423664" cy="687004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A795FCC9-60C5-EF5B-D574-91D1C2EA87B9}"/>
              </a:ext>
            </a:extLst>
          </p:cNvPr>
          <p:cNvSpPr txBox="1"/>
          <p:nvPr/>
        </p:nvSpPr>
        <p:spPr>
          <a:xfrm>
            <a:off x="1163869" y="2478296"/>
            <a:ext cx="243446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altLang="ja-JP" sz="2000" dirty="0"/>
              <a:t>The column method </a:t>
            </a:r>
          </a:p>
          <a:p>
            <a:pPr marL="0" indent="0">
              <a:buNone/>
            </a:pPr>
            <a:r>
              <a:rPr lang="en-US" altLang="ja-JP" sz="2000" dirty="0"/>
              <a:t>of multiplication </a:t>
            </a:r>
            <a:endParaRPr kumimoji="1" lang="ja-JP" alt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7FBCFBC-0761-A6F8-21EC-B10C4211DE61}"/>
              </a:ext>
            </a:extLst>
          </p:cNvPr>
          <p:cNvSpPr txBox="1"/>
          <p:nvPr/>
        </p:nvSpPr>
        <p:spPr>
          <a:xfrm>
            <a:off x="6522068" y="2573113"/>
            <a:ext cx="243446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altLang="ja-JP" sz="2000" dirty="0"/>
              <a:t>The long division</a:t>
            </a:r>
            <a:endParaRPr kumimoji="1" lang="ja-JP" altLang="en-US" sz="200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AD13A87D-3AE1-4951-99D5-A03A02D0FB02}"/>
              </a:ext>
            </a:extLst>
          </p:cNvPr>
          <p:cNvSpPr txBox="1">
            <a:spLocks/>
          </p:cNvSpPr>
          <p:nvPr/>
        </p:nvSpPr>
        <p:spPr>
          <a:xfrm>
            <a:off x="638156" y="6011626"/>
            <a:ext cx="11370734" cy="5573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b="1" dirty="0"/>
              <a:t>Because they are used in the column method of multiplication and long division.</a:t>
            </a:r>
          </a:p>
        </p:txBody>
      </p:sp>
    </p:spTree>
    <p:extLst>
      <p:ext uri="{BB962C8B-B14F-4D97-AF65-F5344CB8AC3E}">
        <p14:creationId xmlns:p14="http://schemas.microsoft.com/office/powerpoint/2010/main" val="2234317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539E1-E754-1319-BDB5-98EE4C47F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Activity 2</a:t>
            </a:r>
            <a:r>
              <a:rPr kumimoji="1" lang="en-US" altLang="ja-JP" dirty="0"/>
              <a:t>-2 (5 </a:t>
            </a:r>
            <a:r>
              <a:rPr lang="en-US" altLang="ja-JP" dirty="0"/>
              <a:t>minutes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A05711-34F5-0075-E34E-D925C78CC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9266-EA3F-42BA-8DDB-F6A98103DC95}" type="slidenum">
              <a:rPr lang="en-GB" smtClean="0"/>
              <a:t>23</a:t>
            </a:fld>
            <a:endParaRPr lang="en-GB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7BF20B9-1074-ECCD-291A-4A6F2690F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486" y="1076245"/>
            <a:ext cx="10923740" cy="3224857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altLang="ja-JP" dirty="0"/>
              <a:t>&lt;Tool&gt;</a:t>
            </a:r>
          </a:p>
          <a:p>
            <a:pPr marL="0" indent="0">
              <a:buNone/>
            </a:pPr>
            <a:r>
              <a:rPr lang="en-US" altLang="ja-JP" dirty="0"/>
              <a:t>5 printed tens and 15 bottle tops.</a:t>
            </a:r>
          </a:p>
          <a:p>
            <a:pPr marL="0" indent="0">
              <a:buNone/>
            </a:pPr>
            <a:r>
              <a:rPr lang="en-US" altLang="ja-JP" dirty="0"/>
              <a:t>&lt;Steps&gt; Work in pairs.</a:t>
            </a:r>
          </a:p>
          <a:p>
            <a:pPr marL="0" indent="0">
              <a:buNone/>
            </a:pPr>
            <a:r>
              <a:rPr lang="en-US" altLang="ja-JP" dirty="0"/>
              <a:t>Solve the following using a base-ten kit.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ja-JP" dirty="0"/>
              <a:t>28 + 14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ja-JP" dirty="0"/>
              <a:t>53 – 26 </a:t>
            </a:r>
          </a:p>
        </p:txBody>
      </p:sp>
    </p:spTree>
    <p:extLst>
      <p:ext uri="{BB962C8B-B14F-4D97-AF65-F5344CB8AC3E}">
        <p14:creationId xmlns:p14="http://schemas.microsoft.com/office/powerpoint/2010/main" val="18599313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FA170-9B51-647D-6E0A-79678A5EC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Activity 2</a:t>
            </a:r>
            <a:r>
              <a:rPr kumimoji="1" lang="en-US" altLang="ja-JP" dirty="0"/>
              <a:t>-2 (28+14)</a:t>
            </a:r>
            <a:endParaRPr kumimoji="1"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A8AF99-E0DB-483D-9732-54BE217E7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9266-EA3F-42BA-8DDB-F6A98103DC95}" type="slidenum">
              <a:rPr lang="en-GB" smtClean="0"/>
              <a:t>24</a:t>
            </a:fld>
            <a:endParaRPr lang="en-GB"/>
          </a:p>
        </p:txBody>
      </p:sp>
      <p:graphicFrame>
        <p:nvGraphicFramePr>
          <p:cNvPr id="5" name="表 2">
            <a:extLst>
              <a:ext uri="{FF2B5EF4-FFF2-40B4-BE49-F238E27FC236}">
                <a16:creationId xmlns:a16="http://schemas.microsoft.com/office/drawing/2014/main" id="{11F5C2D7-613A-AACE-8AAF-6AF2E8A295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08239"/>
              </p:ext>
            </p:extLst>
          </p:nvPr>
        </p:nvGraphicFramePr>
        <p:xfrm>
          <a:off x="7881258" y="2331186"/>
          <a:ext cx="1620000" cy="2700000"/>
        </p:xfrm>
        <a:graphic>
          <a:graphicData uri="http://schemas.openxmlformats.org/drawingml/2006/table">
            <a:tbl>
              <a:tblPr firstRow="1" bandRow="1"/>
              <a:tblGrid>
                <a:gridCol w="540000">
                  <a:extLst>
                    <a:ext uri="{9D8B030D-6E8A-4147-A177-3AD203B41FA5}">
                      <a16:colId xmlns:a16="http://schemas.microsoft.com/office/drawing/2014/main" val="3505588813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383674511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626638917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T</a:t>
                      </a:r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O</a:t>
                      </a:r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3431053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981037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2</a:t>
                      </a:r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8</a:t>
                      </a:r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1961258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+</a:t>
                      </a:r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1</a:t>
                      </a:r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4</a:t>
                      </a:r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2537661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54628732"/>
                  </a:ext>
                </a:extLst>
              </a:tr>
            </a:tbl>
          </a:graphicData>
        </a:graphic>
      </p:graphicFrame>
      <p:graphicFrame>
        <p:nvGraphicFramePr>
          <p:cNvPr id="6" name="表 9">
            <a:extLst>
              <a:ext uri="{FF2B5EF4-FFF2-40B4-BE49-F238E27FC236}">
                <a16:creationId xmlns:a16="http://schemas.microsoft.com/office/drawing/2014/main" id="{2C9CCCF3-196B-A6BF-5F71-51944A798A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536170"/>
              </p:ext>
            </p:extLst>
          </p:nvPr>
        </p:nvGraphicFramePr>
        <p:xfrm>
          <a:off x="2104571" y="1940609"/>
          <a:ext cx="2689678" cy="385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4172">
                  <a:extLst>
                    <a:ext uri="{9D8B030D-6E8A-4147-A177-3AD203B41FA5}">
                      <a16:colId xmlns:a16="http://schemas.microsoft.com/office/drawing/2014/main" val="3242975556"/>
                    </a:ext>
                  </a:extLst>
                </a:gridCol>
                <a:gridCol w="855506">
                  <a:extLst>
                    <a:ext uri="{9D8B030D-6E8A-4147-A177-3AD203B41FA5}">
                      <a16:colId xmlns:a16="http://schemas.microsoft.com/office/drawing/2014/main" val="388207402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+mn-lt"/>
                        </a:rPr>
                        <a:t>Tens</a:t>
                      </a:r>
                      <a:endParaRPr kumimoji="1" lang="ja-JP" altLang="en-US" sz="1600" dirty="0">
                        <a:latin typeface="+mn-lt"/>
                      </a:endParaRPr>
                    </a:p>
                  </a:txBody>
                  <a:tcPr marL="46923" marR="4692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+mn-lt"/>
                        </a:rPr>
                        <a:t>Ones</a:t>
                      </a:r>
                      <a:endParaRPr kumimoji="1" lang="ja-JP" altLang="en-US" sz="1600" dirty="0">
                        <a:latin typeface="+mn-lt"/>
                      </a:endParaRPr>
                    </a:p>
                  </a:txBody>
                  <a:tcPr marL="46923" marR="46923"/>
                </a:tc>
                <a:extLst>
                  <a:ext uri="{0D108BD9-81ED-4DB2-BD59-A6C34878D82A}">
                    <a16:rowId xmlns:a16="http://schemas.microsoft.com/office/drawing/2014/main" val="3970005871"/>
                  </a:ext>
                </a:extLst>
              </a:tr>
              <a:tr h="2772000">
                <a:tc>
                  <a:txBody>
                    <a:bodyPr/>
                    <a:lstStyle/>
                    <a:p>
                      <a:endParaRPr kumimoji="1" lang="ja-JP" altLang="en-US" sz="300" dirty="0"/>
                    </a:p>
                  </a:txBody>
                  <a:tcPr marL="46923" marR="4692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latin typeface="+mn-lt"/>
                      </a:endParaRPr>
                    </a:p>
                  </a:txBody>
                  <a:tcPr marL="46923" marR="469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0765199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>
                          <a:latin typeface="+mn-lt"/>
                        </a:rPr>
                        <a:t>    tens</a:t>
                      </a:r>
                      <a:endParaRPr kumimoji="1" lang="ja-JP" altLang="en-US" sz="1600" dirty="0">
                        <a:latin typeface="+mn-lt"/>
                      </a:endParaRPr>
                    </a:p>
                  </a:txBody>
                  <a:tcPr marL="46923" marR="4692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+mn-lt"/>
                        </a:rPr>
                        <a:t>   ones</a:t>
                      </a:r>
                      <a:endParaRPr kumimoji="1" lang="ja-JP" altLang="en-US" sz="1600" dirty="0">
                        <a:latin typeface="+mn-lt"/>
                      </a:endParaRPr>
                    </a:p>
                  </a:txBody>
                  <a:tcPr marL="46923" marR="46923"/>
                </a:tc>
                <a:extLst>
                  <a:ext uri="{0D108BD9-81ED-4DB2-BD59-A6C34878D82A}">
                    <a16:rowId xmlns:a16="http://schemas.microsoft.com/office/drawing/2014/main" val="467270091"/>
                  </a:ext>
                </a:extLst>
              </a:tr>
              <a:tr h="360000"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+mn-lt"/>
                      </a:endParaRPr>
                    </a:p>
                  </a:txBody>
                  <a:tcPr marL="46923" marR="46923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46923" marR="46923"/>
                </a:tc>
                <a:extLst>
                  <a:ext uri="{0D108BD9-81ED-4DB2-BD59-A6C34878D82A}">
                    <a16:rowId xmlns:a16="http://schemas.microsoft.com/office/drawing/2014/main" val="1535122969"/>
                  </a:ext>
                </a:extLst>
              </a:tr>
            </a:tbl>
          </a:graphicData>
        </a:graphic>
      </p:graphicFrame>
      <p:graphicFrame>
        <p:nvGraphicFramePr>
          <p:cNvPr id="7" name="表 10">
            <a:extLst>
              <a:ext uri="{FF2B5EF4-FFF2-40B4-BE49-F238E27FC236}">
                <a16:creationId xmlns:a16="http://schemas.microsoft.com/office/drawing/2014/main" id="{DD1329C7-12F8-3ECC-41DC-C7FDBB97D1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574540"/>
              </p:ext>
            </p:extLst>
          </p:nvPr>
        </p:nvGraphicFramePr>
        <p:xfrm>
          <a:off x="2336213" y="2421186"/>
          <a:ext cx="504000" cy="25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731407727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41800511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156013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350227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409914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932162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7756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301722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423086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7699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809378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8161704"/>
                  </a:ext>
                </a:extLst>
              </a:tr>
            </a:tbl>
          </a:graphicData>
        </a:graphic>
      </p:graphicFrame>
      <p:graphicFrame>
        <p:nvGraphicFramePr>
          <p:cNvPr id="8" name="表 10">
            <a:extLst>
              <a:ext uri="{FF2B5EF4-FFF2-40B4-BE49-F238E27FC236}">
                <a16:creationId xmlns:a16="http://schemas.microsoft.com/office/drawing/2014/main" id="{13020256-AAC5-7EED-011C-5F5D64CE81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003417"/>
              </p:ext>
            </p:extLst>
          </p:nvPr>
        </p:nvGraphicFramePr>
        <p:xfrm>
          <a:off x="4247471" y="2435961"/>
          <a:ext cx="252000" cy="25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731407727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156013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350227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409914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932162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7756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301722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423086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7699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809378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8161704"/>
                  </a:ext>
                </a:extLst>
              </a:tr>
            </a:tbl>
          </a:graphicData>
        </a:graphic>
      </p:graphicFrame>
      <p:graphicFrame>
        <p:nvGraphicFramePr>
          <p:cNvPr id="9" name="表 10">
            <a:extLst>
              <a:ext uri="{FF2B5EF4-FFF2-40B4-BE49-F238E27FC236}">
                <a16:creationId xmlns:a16="http://schemas.microsoft.com/office/drawing/2014/main" id="{129E7A4C-2311-1CA8-3007-678F08DAD9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903739"/>
              </p:ext>
            </p:extLst>
          </p:nvPr>
        </p:nvGraphicFramePr>
        <p:xfrm>
          <a:off x="5591137" y="2435961"/>
          <a:ext cx="252000" cy="25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731407727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156013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350227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409914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932162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7756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301722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423086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7699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809378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8161704"/>
                  </a:ext>
                </a:extLst>
              </a:tr>
            </a:tbl>
          </a:graphicData>
        </a:graphic>
      </p:graphicFrame>
      <p:graphicFrame>
        <p:nvGraphicFramePr>
          <p:cNvPr id="10" name="表 10">
            <a:extLst>
              <a:ext uri="{FF2B5EF4-FFF2-40B4-BE49-F238E27FC236}">
                <a16:creationId xmlns:a16="http://schemas.microsoft.com/office/drawing/2014/main" id="{54ECA187-141B-9231-63C8-825E86958F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814912"/>
              </p:ext>
            </p:extLst>
          </p:nvPr>
        </p:nvGraphicFramePr>
        <p:xfrm>
          <a:off x="5970000" y="2442909"/>
          <a:ext cx="252000" cy="25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731407727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156013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350227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409914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932162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7756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301722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423086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7699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809378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8161704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A56879D4-6063-9370-1FC0-1EE1B5F2675F}"/>
              </a:ext>
            </a:extLst>
          </p:cNvPr>
          <p:cNvSpPr txBox="1"/>
          <p:nvPr/>
        </p:nvSpPr>
        <p:spPr>
          <a:xfrm>
            <a:off x="5573383" y="1315581"/>
            <a:ext cx="5804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2000" dirty="0">
                <a:latin typeface="+mn-lt"/>
              </a:rPr>
              <a:t>14</a:t>
            </a:r>
            <a:endParaRPr kumimoji="1" lang="ja-JP" altLang="en-US" sz="2000" dirty="0">
              <a:latin typeface="+mn-lt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D80BD8A-4392-F47A-6B67-4DB5E595D766}"/>
              </a:ext>
            </a:extLst>
          </p:cNvPr>
          <p:cNvGrpSpPr/>
          <p:nvPr/>
        </p:nvGrpSpPr>
        <p:grpSpPr>
          <a:xfrm>
            <a:off x="6045879" y="4020457"/>
            <a:ext cx="111378" cy="372160"/>
            <a:chOff x="6045879" y="4020457"/>
            <a:chExt cx="111378" cy="37216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2C093CD-35A6-388F-E7D8-07AD29EE8567}"/>
                </a:ext>
              </a:extLst>
            </p:cNvPr>
            <p:cNvSpPr/>
            <p:nvPr/>
          </p:nvSpPr>
          <p:spPr>
            <a:xfrm>
              <a:off x="6045879" y="4020457"/>
              <a:ext cx="108000" cy="108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8D81CF28-6340-0809-6C0E-0DEB9FA9CAAC}"/>
                </a:ext>
              </a:extLst>
            </p:cNvPr>
            <p:cNvSpPr/>
            <p:nvPr/>
          </p:nvSpPr>
          <p:spPr>
            <a:xfrm>
              <a:off x="6049257" y="4284617"/>
              <a:ext cx="108000" cy="108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8C1C2CE-FFC1-D1CD-77BB-2EE2799A6B66}"/>
              </a:ext>
            </a:extLst>
          </p:cNvPr>
          <p:cNvGrpSpPr/>
          <p:nvPr/>
        </p:nvGrpSpPr>
        <p:grpSpPr>
          <a:xfrm>
            <a:off x="4328028" y="2499409"/>
            <a:ext cx="111378" cy="372160"/>
            <a:chOff x="6045879" y="4020457"/>
            <a:chExt cx="111378" cy="37216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4F4BAF46-8305-B0B4-078B-E77686A716BA}"/>
                </a:ext>
              </a:extLst>
            </p:cNvPr>
            <p:cNvSpPr/>
            <p:nvPr/>
          </p:nvSpPr>
          <p:spPr>
            <a:xfrm>
              <a:off x="6045879" y="4020457"/>
              <a:ext cx="108000" cy="108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70201888-5579-8417-7E40-6E98602973FF}"/>
                </a:ext>
              </a:extLst>
            </p:cNvPr>
            <p:cNvSpPr/>
            <p:nvPr/>
          </p:nvSpPr>
          <p:spPr>
            <a:xfrm>
              <a:off x="6049257" y="4284617"/>
              <a:ext cx="108000" cy="108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07CAAEBF-D057-B6C8-0AFA-7A280203E516}"/>
              </a:ext>
            </a:extLst>
          </p:cNvPr>
          <p:cNvSpPr txBox="1"/>
          <p:nvPr/>
        </p:nvSpPr>
        <p:spPr>
          <a:xfrm>
            <a:off x="3084183" y="1300328"/>
            <a:ext cx="5804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2000" dirty="0"/>
              <a:t>28</a:t>
            </a:r>
            <a:endParaRPr kumimoji="1" lang="ja-JP" altLang="en-US" sz="20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44AF0C9-BA71-3F6B-5DBB-9D97E08E21E1}"/>
              </a:ext>
            </a:extLst>
          </p:cNvPr>
          <p:cNvSpPr txBox="1"/>
          <p:nvPr/>
        </p:nvSpPr>
        <p:spPr>
          <a:xfrm>
            <a:off x="2482569" y="5040221"/>
            <a:ext cx="5804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2000" dirty="0">
                <a:latin typeface="+mn-lt"/>
              </a:rPr>
              <a:t>4</a:t>
            </a:r>
            <a:endParaRPr kumimoji="1" lang="ja-JP" altLang="en-US" sz="2000" dirty="0">
              <a:latin typeface="+mn-lt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D864808-E48F-D9CF-A3AF-D31200ADB0E3}"/>
              </a:ext>
            </a:extLst>
          </p:cNvPr>
          <p:cNvSpPr txBox="1"/>
          <p:nvPr/>
        </p:nvSpPr>
        <p:spPr>
          <a:xfrm>
            <a:off x="3820929" y="5040221"/>
            <a:ext cx="5804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2000" dirty="0"/>
              <a:t>2</a:t>
            </a:r>
            <a:endParaRPr kumimoji="1" lang="ja-JP" altLang="en-US" sz="20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F72E599-C3D1-784C-8696-1B645706FE6E}"/>
              </a:ext>
            </a:extLst>
          </p:cNvPr>
          <p:cNvSpPr txBox="1"/>
          <p:nvPr/>
        </p:nvSpPr>
        <p:spPr>
          <a:xfrm>
            <a:off x="3240433" y="5399979"/>
            <a:ext cx="5804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2000" dirty="0"/>
              <a:t>42</a:t>
            </a:r>
            <a:endParaRPr kumimoji="1" lang="ja-JP" altLang="en-US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39A05C5-6378-C1C8-7F13-F6426BD94207}"/>
              </a:ext>
            </a:extLst>
          </p:cNvPr>
          <p:cNvSpPr txBox="1"/>
          <p:nvPr/>
        </p:nvSpPr>
        <p:spPr>
          <a:xfrm>
            <a:off x="8930146" y="4519257"/>
            <a:ext cx="5804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2800" b="1" dirty="0"/>
              <a:t>2</a:t>
            </a:r>
            <a:endParaRPr kumimoji="1" lang="ja-JP" altLang="en-US" sz="2800" b="1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30D1768-E9DB-9156-60C9-26615F06AEE3}"/>
              </a:ext>
            </a:extLst>
          </p:cNvPr>
          <p:cNvSpPr txBox="1"/>
          <p:nvPr/>
        </p:nvSpPr>
        <p:spPr>
          <a:xfrm>
            <a:off x="8401010" y="3078460"/>
            <a:ext cx="5804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2000" dirty="0"/>
              <a:t>1</a:t>
            </a:r>
            <a:endParaRPr kumimoji="1" lang="ja-JP" altLang="en-US" sz="2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D70A6CC-4EF7-A9B8-D99C-FE8EDD266772}"/>
              </a:ext>
            </a:extLst>
          </p:cNvPr>
          <p:cNvSpPr txBox="1"/>
          <p:nvPr/>
        </p:nvSpPr>
        <p:spPr>
          <a:xfrm>
            <a:off x="8401010" y="4512309"/>
            <a:ext cx="5804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2800" b="1" dirty="0"/>
              <a:t>4</a:t>
            </a:r>
            <a:endParaRPr kumimoji="1" lang="ja-JP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605204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0.00463 L -0.14062 -0.221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31" y="-11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4.81481E-6 L -0.11615 -0.00209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07" y="-116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1.11111E-6 L -0.11536 -0.00139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68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81481E-6 L -0.14127 -0.0009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31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1.11111E-6 L -0.20339 -0.00185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169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FA170-9B51-647D-6E0A-79678A5EC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Activity 2</a:t>
            </a:r>
            <a:r>
              <a:rPr kumimoji="1" lang="en-US" altLang="ja-JP" dirty="0"/>
              <a:t>-2 (53-26)</a:t>
            </a:r>
            <a:endParaRPr kumimoji="1"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A8AF99-E0DB-483D-9732-54BE217E7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9266-EA3F-42BA-8DDB-F6A98103DC95}" type="slidenum">
              <a:rPr lang="en-GB" smtClean="0"/>
              <a:t>25</a:t>
            </a:fld>
            <a:endParaRPr lang="en-GB"/>
          </a:p>
        </p:txBody>
      </p:sp>
      <p:graphicFrame>
        <p:nvGraphicFramePr>
          <p:cNvPr id="5" name="表 2">
            <a:extLst>
              <a:ext uri="{FF2B5EF4-FFF2-40B4-BE49-F238E27FC236}">
                <a16:creationId xmlns:a16="http://schemas.microsoft.com/office/drawing/2014/main" id="{11F5C2D7-613A-AACE-8AAF-6AF2E8A295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302417"/>
              </p:ext>
            </p:extLst>
          </p:nvPr>
        </p:nvGraphicFramePr>
        <p:xfrm>
          <a:off x="7881258" y="2331186"/>
          <a:ext cx="1620000" cy="2700000"/>
        </p:xfrm>
        <a:graphic>
          <a:graphicData uri="http://schemas.openxmlformats.org/drawingml/2006/table">
            <a:tbl>
              <a:tblPr firstRow="1" bandRow="1"/>
              <a:tblGrid>
                <a:gridCol w="540000">
                  <a:extLst>
                    <a:ext uri="{9D8B030D-6E8A-4147-A177-3AD203B41FA5}">
                      <a16:colId xmlns:a16="http://schemas.microsoft.com/office/drawing/2014/main" val="3505588813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383674511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626638917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T</a:t>
                      </a:r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O</a:t>
                      </a:r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3431053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981037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5</a:t>
                      </a:r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3</a:t>
                      </a:r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1961258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-</a:t>
                      </a:r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2</a:t>
                      </a:r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6</a:t>
                      </a:r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2537661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54628732"/>
                  </a:ext>
                </a:extLst>
              </a:tr>
            </a:tbl>
          </a:graphicData>
        </a:graphic>
      </p:graphicFrame>
      <p:graphicFrame>
        <p:nvGraphicFramePr>
          <p:cNvPr id="6" name="表 9">
            <a:extLst>
              <a:ext uri="{FF2B5EF4-FFF2-40B4-BE49-F238E27FC236}">
                <a16:creationId xmlns:a16="http://schemas.microsoft.com/office/drawing/2014/main" id="{2C9CCCF3-196B-A6BF-5F71-51944A798A1B}"/>
              </a:ext>
            </a:extLst>
          </p:cNvPr>
          <p:cNvGraphicFramePr>
            <a:graphicFrameLocks noGrp="1"/>
          </p:cNvGraphicFramePr>
          <p:nvPr/>
        </p:nvGraphicFramePr>
        <p:xfrm>
          <a:off x="2104571" y="1940609"/>
          <a:ext cx="2689678" cy="385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4172">
                  <a:extLst>
                    <a:ext uri="{9D8B030D-6E8A-4147-A177-3AD203B41FA5}">
                      <a16:colId xmlns:a16="http://schemas.microsoft.com/office/drawing/2014/main" val="3242975556"/>
                    </a:ext>
                  </a:extLst>
                </a:gridCol>
                <a:gridCol w="855506">
                  <a:extLst>
                    <a:ext uri="{9D8B030D-6E8A-4147-A177-3AD203B41FA5}">
                      <a16:colId xmlns:a16="http://schemas.microsoft.com/office/drawing/2014/main" val="388207402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+mn-lt"/>
                        </a:rPr>
                        <a:t>Tens</a:t>
                      </a:r>
                      <a:endParaRPr kumimoji="1" lang="ja-JP" altLang="en-US" sz="1600" dirty="0">
                        <a:latin typeface="+mn-lt"/>
                      </a:endParaRPr>
                    </a:p>
                  </a:txBody>
                  <a:tcPr marL="46923" marR="4692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+mn-lt"/>
                        </a:rPr>
                        <a:t>Ones</a:t>
                      </a:r>
                      <a:endParaRPr kumimoji="1" lang="ja-JP" altLang="en-US" sz="1600" dirty="0">
                        <a:latin typeface="+mn-lt"/>
                      </a:endParaRPr>
                    </a:p>
                  </a:txBody>
                  <a:tcPr marL="46923" marR="46923"/>
                </a:tc>
                <a:extLst>
                  <a:ext uri="{0D108BD9-81ED-4DB2-BD59-A6C34878D82A}">
                    <a16:rowId xmlns:a16="http://schemas.microsoft.com/office/drawing/2014/main" val="3970005871"/>
                  </a:ext>
                </a:extLst>
              </a:tr>
              <a:tr h="2772000">
                <a:tc>
                  <a:txBody>
                    <a:bodyPr/>
                    <a:lstStyle/>
                    <a:p>
                      <a:endParaRPr kumimoji="1" lang="ja-JP" altLang="en-US" sz="300" dirty="0"/>
                    </a:p>
                  </a:txBody>
                  <a:tcPr marL="46923" marR="4692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latin typeface="+mn-lt"/>
                      </a:endParaRPr>
                    </a:p>
                  </a:txBody>
                  <a:tcPr marL="46923" marR="469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0765199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>
                          <a:latin typeface="+mn-lt"/>
                        </a:rPr>
                        <a:t>    tens</a:t>
                      </a:r>
                      <a:endParaRPr kumimoji="1" lang="ja-JP" altLang="en-US" sz="1600" dirty="0">
                        <a:latin typeface="+mn-lt"/>
                      </a:endParaRPr>
                    </a:p>
                  </a:txBody>
                  <a:tcPr marL="46923" marR="4692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+mn-lt"/>
                        </a:rPr>
                        <a:t>   ones</a:t>
                      </a:r>
                      <a:endParaRPr kumimoji="1" lang="ja-JP" altLang="en-US" sz="1600" dirty="0">
                        <a:latin typeface="+mn-lt"/>
                      </a:endParaRPr>
                    </a:p>
                  </a:txBody>
                  <a:tcPr marL="46923" marR="46923"/>
                </a:tc>
                <a:extLst>
                  <a:ext uri="{0D108BD9-81ED-4DB2-BD59-A6C34878D82A}">
                    <a16:rowId xmlns:a16="http://schemas.microsoft.com/office/drawing/2014/main" val="467270091"/>
                  </a:ext>
                </a:extLst>
              </a:tr>
              <a:tr h="360000"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+mn-lt"/>
                      </a:endParaRPr>
                    </a:p>
                  </a:txBody>
                  <a:tcPr marL="46923" marR="46923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46923" marR="46923"/>
                </a:tc>
                <a:extLst>
                  <a:ext uri="{0D108BD9-81ED-4DB2-BD59-A6C34878D82A}">
                    <a16:rowId xmlns:a16="http://schemas.microsoft.com/office/drawing/2014/main" val="1535122969"/>
                  </a:ext>
                </a:extLst>
              </a:tr>
            </a:tbl>
          </a:graphicData>
        </a:graphic>
      </p:graphicFrame>
      <p:graphicFrame>
        <p:nvGraphicFramePr>
          <p:cNvPr id="7" name="表 10">
            <a:extLst>
              <a:ext uri="{FF2B5EF4-FFF2-40B4-BE49-F238E27FC236}">
                <a16:creationId xmlns:a16="http://schemas.microsoft.com/office/drawing/2014/main" id="{DD1329C7-12F8-3ECC-41DC-C7FDBB97D12E}"/>
              </a:ext>
            </a:extLst>
          </p:cNvPr>
          <p:cNvGraphicFramePr>
            <a:graphicFrameLocks noGrp="1"/>
          </p:cNvGraphicFramePr>
          <p:nvPr/>
        </p:nvGraphicFramePr>
        <p:xfrm>
          <a:off x="2336213" y="2421186"/>
          <a:ext cx="504000" cy="25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731407727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41800511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156013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350227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409914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932162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7756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301722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423086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7699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809378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8161704"/>
                  </a:ext>
                </a:extLst>
              </a:tr>
            </a:tbl>
          </a:graphicData>
        </a:graphic>
      </p:graphicFrame>
      <p:graphicFrame>
        <p:nvGraphicFramePr>
          <p:cNvPr id="8" name="表 10">
            <a:extLst>
              <a:ext uri="{FF2B5EF4-FFF2-40B4-BE49-F238E27FC236}">
                <a16:creationId xmlns:a16="http://schemas.microsoft.com/office/drawing/2014/main" id="{13020256-AAC5-7EED-011C-5F5D64CE81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207853"/>
              </p:ext>
            </p:extLst>
          </p:nvPr>
        </p:nvGraphicFramePr>
        <p:xfrm>
          <a:off x="4450191" y="2420131"/>
          <a:ext cx="252000" cy="25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731407727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156013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350227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409914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932162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7756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301722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423086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7699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809378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8161704"/>
                  </a:ext>
                </a:extLst>
              </a:tr>
            </a:tbl>
          </a:graphicData>
        </a:graphic>
      </p:graphicFrame>
      <p:graphicFrame>
        <p:nvGraphicFramePr>
          <p:cNvPr id="9" name="表 10">
            <a:extLst>
              <a:ext uri="{FF2B5EF4-FFF2-40B4-BE49-F238E27FC236}">
                <a16:creationId xmlns:a16="http://schemas.microsoft.com/office/drawing/2014/main" id="{129E7A4C-2311-1CA8-3007-678F08DAD9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284172"/>
              </p:ext>
            </p:extLst>
          </p:nvPr>
        </p:nvGraphicFramePr>
        <p:xfrm>
          <a:off x="3355546" y="2420131"/>
          <a:ext cx="252000" cy="25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731407727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156013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350227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409914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932162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7756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301722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423086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7699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809378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8161704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07CAAEBF-D057-B6C8-0AFA-7A280203E516}"/>
              </a:ext>
            </a:extLst>
          </p:cNvPr>
          <p:cNvSpPr txBox="1"/>
          <p:nvPr/>
        </p:nvSpPr>
        <p:spPr>
          <a:xfrm>
            <a:off x="3084183" y="1300328"/>
            <a:ext cx="5804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2000" dirty="0"/>
              <a:t>53</a:t>
            </a:r>
            <a:endParaRPr kumimoji="1" lang="ja-JP" altLang="en-US" sz="20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44AF0C9-BA71-3F6B-5DBB-9D97E08E21E1}"/>
              </a:ext>
            </a:extLst>
          </p:cNvPr>
          <p:cNvSpPr txBox="1"/>
          <p:nvPr/>
        </p:nvSpPr>
        <p:spPr>
          <a:xfrm>
            <a:off x="2482569" y="5040221"/>
            <a:ext cx="5804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2000" dirty="0">
                <a:latin typeface="+mn-lt"/>
              </a:rPr>
              <a:t>2</a:t>
            </a:r>
            <a:endParaRPr kumimoji="1" lang="ja-JP" altLang="en-US" sz="2000" dirty="0">
              <a:latin typeface="+mn-lt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D864808-E48F-D9CF-A3AF-D31200ADB0E3}"/>
              </a:ext>
            </a:extLst>
          </p:cNvPr>
          <p:cNvSpPr txBox="1"/>
          <p:nvPr/>
        </p:nvSpPr>
        <p:spPr>
          <a:xfrm>
            <a:off x="3820929" y="5040221"/>
            <a:ext cx="5804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2000" dirty="0"/>
              <a:t>7</a:t>
            </a:r>
            <a:endParaRPr kumimoji="1" lang="ja-JP" altLang="en-US" sz="20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F72E599-C3D1-784C-8696-1B645706FE6E}"/>
              </a:ext>
            </a:extLst>
          </p:cNvPr>
          <p:cNvSpPr txBox="1"/>
          <p:nvPr/>
        </p:nvSpPr>
        <p:spPr>
          <a:xfrm>
            <a:off x="3240433" y="5399979"/>
            <a:ext cx="5804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2000" dirty="0"/>
              <a:t>27</a:t>
            </a:r>
            <a:endParaRPr kumimoji="1" lang="ja-JP" altLang="en-US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39A05C5-6378-C1C8-7F13-F6426BD94207}"/>
              </a:ext>
            </a:extLst>
          </p:cNvPr>
          <p:cNvSpPr txBox="1"/>
          <p:nvPr/>
        </p:nvSpPr>
        <p:spPr>
          <a:xfrm>
            <a:off x="8930146" y="4519257"/>
            <a:ext cx="5804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2800" b="1" dirty="0"/>
              <a:t>7</a:t>
            </a:r>
            <a:endParaRPr kumimoji="1" lang="ja-JP" altLang="en-US" sz="2800" b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D70A6CC-4EF7-A9B8-D99C-FE8EDD266772}"/>
              </a:ext>
            </a:extLst>
          </p:cNvPr>
          <p:cNvSpPr txBox="1"/>
          <p:nvPr/>
        </p:nvSpPr>
        <p:spPr>
          <a:xfrm>
            <a:off x="8401010" y="4512309"/>
            <a:ext cx="5804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2800" b="1" dirty="0"/>
              <a:t>2</a:t>
            </a:r>
            <a:endParaRPr kumimoji="1" lang="ja-JP" altLang="en-US" sz="2800" b="1" dirty="0"/>
          </a:p>
        </p:txBody>
      </p:sp>
      <p:graphicFrame>
        <p:nvGraphicFramePr>
          <p:cNvPr id="27" name="表 10">
            <a:extLst>
              <a:ext uri="{FF2B5EF4-FFF2-40B4-BE49-F238E27FC236}">
                <a16:creationId xmlns:a16="http://schemas.microsoft.com/office/drawing/2014/main" id="{A6D31218-49F8-7550-059B-8D075BBA5C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852414"/>
              </p:ext>
            </p:extLst>
          </p:nvPr>
        </p:nvGraphicFramePr>
        <p:xfrm>
          <a:off x="2848089" y="2421186"/>
          <a:ext cx="504000" cy="25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731407727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41800511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156013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350227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409914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932162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7756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301722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423086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7699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809378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8161704"/>
                  </a:ext>
                </a:extLst>
              </a:tr>
            </a:tbl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7C652DE8-47E2-A5FA-3376-DA00D618BC80}"/>
              </a:ext>
            </a:extLst>
          </p:cNvPr>
          <p:cNvGrpSpPr/>
          <p:nvPr/>
        </p:nvGrpSpPr>
        <p:grpSpPr>
          <a:xfrm>
            <a:off x="3424260" y="2484211"/>
            <a:ext cx="111378" cy="1378000"/>
            <a:chOff x="3424260" y="2484211"/>
            <a:chExt cx="111378" cy="1378000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BD80BD8A-4392-F47A-6B67-4DB5E595D766}"/>
                </a:ext>
              </a:extLst>
            </p:cNvPr>
            <p:cNvGrpSpPr/>
            <p:nvPr/>
          </p:nvGrpSpPr>
          <p:grpSpPr>
            <a:xfrm>
              <a:off x="3424260" y="2484211"/>
              <a:ext cx="111378" cy="372160"/>
              <a:chOff x="6045879" y="4020457"/>
              <a:chExt cx="111378" cy="372160"/>
            </a:xfrm>
          </p:grpSpPr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72C093CD-35A6-388F-E7D8-07AD29EE8567}"/>
                  </a:ext>
                </a:extLst>
              </p:cNvPr>
              <p:cNvSpPr/>
              <p:nvPr/>
            </p:nvSpPr>
            <p:spPr>
              <a:xfrm>
                <a:off x="6045879" y="4020457"/>
                <a:ext cx="108000" cy="1080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8D81CF28-6340-0809-6C0E-0DEB9FA9CAAC}"/>
                  </a:ext>
                </a:extLst>
              </p:cNvPr>
              <p:cNvSpPr/>
              <p:nvPr/>
            </p:nvSpPr>
            <p:spPr>
              <a:xfrm>
                <a:off x="6049257" y="4284617"/>
                <a:ext cx="108000" cy="1080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55791C21-133B-6FEA-D98F-719FFA6275BF}"/>
                </a:ext>
              </a:extLst>
            </p:cNvPr>
            <p:cNvGrpSpPr/>
            <p:nvPr/>
          </p:nvGrpSpPr>
          <p:grpSpPr>
            <a:xfrm>
              <a:off x="3424260" y="2990306"/>
              <a:ext cx="111378" cy="372160"/>
              <a:chOff x="6045879" y="4020457"/>
              <a:chExt cx="111378" cy="372160"/>
            </a:xfrm>
          </p:grpSpPr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CC521559-32F4-D2D7-5E35-742758CB2405}"/>
                  </a:ext>
                </a:extLst>
              </p:cNvPr>
              <p:cNvSpPr/>
              <p:nvPr/>
            </p:nvSpPr>
            <p:spPr>
              <a:xfrm>
                <a:off x="6045879" y="4020457"/>
                <a:ext cx="108000" cy="1080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938097C3-6FD8-5FC9-BE97-A21AC8D2A6A9}"/>
                  </a:ext>
                </a:extLst>
              </p:cNvPr>
              <p:cNvSpPr/>
              <p:nvPr/>
            </p:nvSpPr>
            <p:spPr>
              <a:xfrm>
                <a:off x="6049257" y="4284617"/>
                <a:ext cx="108000" cy="1080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9E755C11-149A-32D4-6092-2CDB26F15188}"/>
                </a:ext>
              </a:extLst>
            </p:cNvPr>
            <p:cNvGrpSpPr/>
            <p:nvPr/>
          </p:nvGrpSpPr>
          <p:grpSpPr>
            <a:xfrm>
              <a:off x="3424260" y="3490051"/>
              <a:ext cx="111378" cy="372160"/>
              <a:chOff x="6045879" y="4020457"/>
              <a:chExt cx="111378" cy="372160"/>
            </a:xfrm>
          </p:grpSpPr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946586D8-686A-FC89-3A73-59E5D7020199}"/>
                  </a:ext>
                </a:extLst>
              </p:cNvPr>
              <p:cNvSpPr/>
              <p:nvPr/>
            </p:nvSpPr>
            <p:spPr>
              <a:xfrm>
                <a:off x="6045879" y="4020457"/>
                <a:ext cx="108000" cy="1080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53F47376-37B6-6AA1-E5BF-E8B87B5D734B}"/>
                  </a:ext>
                </a:extLst>
              </p:cNvPr>
              <p:cNvSpPr/>
              <p:nvPr/>
            </p:nvSpPr>
            <p:spPr>
              <a:xfrm>
                <a:off x="6049257" y="4284617"/>
                <a:ext cx="108000" cy="1080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A969EB3A-6319-1A62-1926-67954D3C78DB}"/>
              </a:ext>
            </a:extLst>
          </p:cNvPr>
          <p:cNvGrpSpPr/>
          <p:nvPr/>
        </p:nvGrpSpPr>
        <p:grpSpPr>
          <a:xfrm>
            <a:off x="3419303" y="4001630"/>
            <a:ext cx="111378" cy="878255"/>
            <a:chOff x="3424260" y="2484211"/>
            <a:chExt cx="111378" cy="878255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58A02B50-56FF-C831-14EF-F11F0D357C91}"/>
                </a:ext>
              </a:extLst>
            </p:cNvPr>
            <p:cNvGrpSpPr/>
            <p:nvPr/>
          </p:nvGrpSpPr>
          <p:grpSpPr>
            <a:xfrm>
              <a:off x="3424260" y="2484211"/>
              <a:ext cx="111378" cy="372160"/>
              <a:chOff x="6045879" y="4020457"/>
              <a:chExt cx="111378" cy="372160"/>
            </a:xfrm>
          </p:grpSpPr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78709941-1021-3A25-9A08-F234FB68A309}"/>
                  </a:ext>
                </a:extLst>
              </p:cNvPr>
              <p:cNvSpPr/>
              <p:nvPr/>
            </p:nvSpPr>
            <p:spPr>
              <a:xfrm>
                <a:off x="6045879" y="4020457"/>
                <a:ext cx="108000" cy="1080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65F003D0-6984-6693-7BDE-07B51EF8F780}"/>
                  </a:ext>
                </a:extLst>
              </p:cNvPr>
              <p:cNvSpPr/>
              <p:nvPr/>
            </p:nvSpPr>
            <p:spPr>
              <a:xfrm>
                <a:off x="6049257" y="4284617"/>
                <a:ext cx="108000" cy="1080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4A0C27A8-78B9-A316-59F2-99DDC331EBD5}"/>
                </a:ext>
              </a:extLst>
            </p:cNvPr>
            <p:cNvGrpSpPr/>
            <p:nvPr/>
          </p:nvGrpSpPr>
          <p:grpSpPr>
            <a:xfrm>
              <a:off x="3424260" y="2990306"/>
              <a:ext cx="111378" cy="372160"/>
              <a:chOff x="6045879" y="4020457"/>
              <a:chExt cx="111378" cy="372160"/>
            </a:xfrm>
          </p:grpSpPr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DCFE16B4-1F48-4DF7-91D2-2FCD3A3E29F5}"/>
                  </a:ext>
                </a:extLst>
              </p:cNvPr>
              <p:cNvSpPr/>
              <p:nvPr/>
            </p:nvSpPr>
            <p:spPr>
              <a:xfrm>
                <a:off x="6045879" y="4020457"/>
                <a:ext cx="108000" cy="1080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B819D053-13A3-6FA7-E9C1-9D9EAD40E81C}"/>
                  </a:ext>
                </a:extLst>
              </p:cNvPr>
              <p:cNvSpPr/>
              <p:nvPr/>
            </p:nvSpPr>
            <p:spPr>
              <a:xfrm>
                <a:off x="6049257" y="4284617"/>
                <a:ext cx="108000" cy="10800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23E213A-C347-A31F-8B88-8B2E459BE859}"/>
              </a:ext>
            </a:extLst>
          </p:cNvPr>
          <p:cNvCxnSpPr/>
          <p:nvPr/>
        </p:nvCxnSpPr>
        <p:spPr>
          <a:xfrm>
            <a:off x="8509000" y="3536950"/>
            <a:ext cx="323850" cy="3252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E0EA0FD-94F5-CD5A-145C-52E9D2208494}"/>
              </a:ext>
            </a:extLst>
          </p:cNvPr>
          <p:cNvGrpSpPr/>
          <p:nvPr/>
        </p:nvGrpSpPr>
        <p:grpSpPr>
          <a:xfrm>
            <a:off x="8401010" y="3003227"/>
            <a:ext cx="945072" cy="496490"/>
            <a:chOff x="8401010" y="3003227"/>
            <a:chExt cx="945072" cy="496490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9DE2842D-F835-0428-A3EF-5D110FD57602}"/>
                </a:ext>
              </a:extLst>
            </p:cNvPr>
            <p:cNvGrpSpPr/>
            <p:nvPr/>
          </p:nvGrpSpPr>
          <p:grpSpPr>
            <a:xfrm>
              <a:off x="8401010" y="3003227"/>
              <a:ext cx="945072" cy="468511"/>
              <a:chOff x="8401010" y="3142851"/>
              <a:chExt cx="945072" cy="468511"/>
            </a:xfrm>
          </p:grpSpPr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FE449E70-5664-EBA8-DAC3-F4474B03C3DD}"/>
                  </a:ext>
                </a:extLst>
              </p:cNvPr>
              <p:cNvSpPr txBox="1"/>
              <p:nvPr/>
            </p:nvSpPr>
            <p:spPr>
              <a:xfrm>
                <a:off x="8401010" y="3142851"/>
                <a:ext cx="580496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1" lang="en-US" altLang="ja-JP" sz="2000" b="1" dirty="0"/>
                  <a:t>4</a:t>
                </a:r>
                <a:endParaRPr kumimoji="1" lang="ja-JP" altLang="en-US" sz="2000" b="1" dirty="0"/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8EAA3780-DAEC-3596-B40B-30C65CAEA09E}"/>
                  </a:ext>
                </a:extLst>
              </p:cNvPr>
              <p:cNvSpPr txBox="1"/>
              <p:nvPr/>
            </p:nvSpPr>
            <p:spPr>
              <a:xfrm>
                <a:off x="8765586" y="3211252"/>
                <a:ext cx="580496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kumimoji="1" lang="en-US" altLang="ja-JP" sz="2000" b="1" dirty="0"/>
                  <a:t>1</a:t>
                </a:r>
                <a:endParaRPr kumimoji="1" lang="ja-JP" altLang="en-US" sz="2000" b="1" dirty="0"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078843F2-4107-8E08-3266-1055DC53FEC7}"/>
                </a:ext>
              </a:extLst>
            </p:cNvPr>
            <p:cNvGrpSpPr/>
            <p:nvPr/>
          </p:nvGrpSpPr>
          <p:grpSpPr>
            <a:xfrm>
              <a:off x="8691258" y="3359003"/>
              <a:ext cx="364576" cy="140714"/>
              <a:chOff x="8691258" y="3403337"/>
              <a:chExt cx="364576" cy="140714"/>
            </a:xfrm>
          </p:grpSpPr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7DD88375-2F0A-2C30-8EAA-F7EBCEC3499C}"/>
                  </a:ext>
                </a:extLst>
              </p:cNvPr>
              <p:cNvCxnSpPr>
                <a:cxnSpLocks/>
                <a:stCxn id="44" idx="2"/>
              </p:cNvCxnSpPr>
              <p:nvPr/>
            </p:nvCxnSpPr>
            <p:spPr>
              <a:xfrm>
                <a:off x="8691258" y="3403337"/>
                <a:ext cx="0" cy="14071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7766D7D2-D4E1-12A1-BBFC-C7C92FBED938}"/>
                  </a:ext>
                </a:extLst>
              </p:cNvPr>
              <p:cNvCxnSpPr>
                <a:cxnSpLocks/>
                <a:stCxn id="45" idx="2"/>
              </p:cNvCxnSpPr>
              <p:nvPr/>
            </p:nvCxnSpPr>
            <p:spPr>
              <a:xfrm flipH="1">
                <a:off x="8691258" y="3471738"/>
                <a:ext cx="364576" cy="65212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56925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48148E-6 L 0.05859 -0.0011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0" y="-6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4.07407E-6 L 0.05846 -0.0004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7" y="-2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3.7037E-6 L 0.05898 -0.0030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43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859 -0.00116 L 0.25755 -0.02477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48" y="-1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4.44444E-6 L 0.2457 -0.1393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79" y="-69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AF25E-391F-294B-1B4F-F6D7E8314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Wrap up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7CE46-17FB-CD9D-445C-3A06023E2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29543"/>
            <a:ext cx="10515600" cy="2130968"/>
          </a:xfrm>
        </p:spPr>
        <p:txBody>
          <a:bodyPr/>
          <a:lstStyle/>
          <a:p>
            <a:r>
              <a:rPr lang="en-US" altLang="ja-JP" dirty="0"/>
              <a:t>Using a base-ten kit helps learners move away from counting.</a:t>
            </a:r>
          </a:p>
          <a:p>
            <a:r>
              <a:rPr lang="en-US" altLang="ja-JP" dirty="0"/>
              <a:t>Showing learners steps of the column method using a base-ten kit.</a:t>
            </a:r>
          </a:p>
          <a:p>
            <a:r>
              <a:rPr lang="en-US" altLang="ja-JP" dirty="0"/>
              <a:t>Addition and subtraction up to 20 are crucial, which will be used in higher grades repeatedly. (See the next slide)</a:t>
            </a:r>
            <a:endParaRPr kumimoji="1"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BF461D-6512-583B-1A47-C7949FCDE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9266-EA3F-42BA-8DDB-F6A98103DC95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2451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7E001-B276-F015-BE10-E2795EEED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Importance of addition and subtraction up to 20 [1]</a:t>
            </a:r>
            <a:endParaRPr kumimoji="1"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C36B7A-2A48-D687-511D-A7B16A65A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9266-EA3F-42BA-8DDB-F6A98103DC95}" type="slidenum">
              <a:rPr lang="en-GB" smtClean="0"/>
              <a:t>27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34">
                <a:extLst>
                  <a:ext uri="{FF2B5EF4-FFF2-40B4-BE49-F238E27FC236}">
                    <a16:creationId xmlns:a16="http://schemas.microsoft.com/office/drawing/2014/main" id="{6CC4FB2C-65A7-D60B-C1AA-E5DBDACF0283}"/>
                  </a:ext>
                </a:extLst>
              </p:cNvPr>
              <p:cNvSpPr txBox="1"/>
              <p:nvPr/>
            </p:nvSpPr>
            <p:spPr>
              <a:xfrm>
                <a:off x="930003" y="955230"/>
                <a:ext cx="2268256" cy="59027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altLang="ja-JP" sz="2000" dirty="0">
                    <a:solidFill>
                      <a:prstClr val="black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2 + 3</a:t>
                </a:r>
              </a:p>
              <a:p>
                <a:pPr algn="ctr"/>
                <a:endParaRPr lang="en-US" altLang="ja-JP" sz="2000" dirty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algn="ctr"/>
                <a:r>
                  <a:rPr lang="ja-JP" altLang="en-US" sz="2000" dirty="0">
                    <a:solidFill>
                      <a:prstClr val="black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↓</a:t>
                </a:r>
                <a:endParaRPr lang="en-US" altLang="ja-JP" sz="2000" dirty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algn="ctr"/>
                <a:endParaRPr lang="en-GB" altLang="ja-JP" sz="2000" dirty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algn="ctr"/>
                <a:r>
                  <a:rPr lang="en-US" altLang="ja-JP" sz="2000" dirty="0">
                    <a:solidFill>
                      <a:prstClr val="black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20 + 30</a:t>
                </a:r>
              </a:p>
              <a:p>
                <a:pPr algn="ctr"/>
                <a:endParaRPr lang="en-US" altLang="ja-JP" sz="2000" dirty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algn="ctr"/>
                <a:r>
                  <a:rPr lang="ja-JP" altLang="en-US" sz="2000" dirty="0">
                    <a:solidFill>
                      <a:prstClr val="black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↓</a:t>
                </a:r>
                <a:endParaRPr lang="en-US" altLang="ja-JP" sz="2000" dirty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algn="ctr"/>
                <a:endParaRPr lang="en-US" altLang="ja-JP" sz="2000" dirty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algn="ctr"/>
                <a:r>
                  <a:rPr lang="en-US" altLang="ja-JP" sz="2000" dirty="0">
                    <a:solidFill>
                      <a:prstClr val="black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200 + 300</a:t>
                </a:r>
              </a:p>
              <a:p>
                <a:pPr algn="ctr"/>
                <a:endParaRPr lang="en-US" altLang="ja-JP" sz="2000" dirty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algn="ctr"/>
                <a:r>
                  <a:rPr lang="ja-JP" altLang="en-US" sz="2000" dirty="0">
                    <a:solidFill>
                      <a:prstClr val="black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↓</a:t>
                </a:r>
                <a:endParaRPr lang="en-US" altLang="ja-JP" sz="2000" dirty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algn="ctr"/>
                <a:endParaRPr lang="en-US" altLang="ja-JP" sz="2000" dirty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algn="ctr"/>
                <a:r>
                  <a:rPr lang="en-US" altLang="ja-JP" sz="2000" dirty="0">
                    <a:solidFill>
                      <a:prstClr val="black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0,2 + 0,3</a:t>
                </a:r>
              </a:p>
              <a:p>
                <a:pPr algn="ctr"/>
                <a:endParaRPr lang="en-US" altLang="ja-JP" sz="2000" dirty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algn="ctr"/>
                <a:r>
                  <a:rPr lang="ja-JP" altLang="en-US" sz="2000" dirty="0">
                    <a:solidFill>
                      <a:prstClr val="black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↓</a:t>
                </a:r>
                <a:endParaRPr lang="en-US" altLang="ja-JP" sz="2000" dirty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algn="ctr"/>
                <a:endParaRPr lang="en-US" altLang="ja-JP" sz="2000" b="0" i="1" dirty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Verdan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altLang="ja-JP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Verdana" panose="020B0604030504040204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ja-JP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Verdana" panose="020B0604030504040204" pitchFamily="34" charset="0"/>
                            </a:rPr>
                            <m:t>6</m:t>
                          </m:r>
                        </m:den>
                      </m:f>
                      <m:r>
                        <a:rPr lang="en-US" altLang="ja-JP" sz="2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Verdana" panose="020B0604030504040204" pitchFamily="34" charset="0"/>
                        </a:rPr>
                        <m:t>+</m:t>
                      </m:r>
                      <m:f>
                        <m:fPr>
                          <m:ctrlPr>
                            <a:rPr lang="en-US" altLang="ja-JP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Verdan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altLang="ja-JP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Verdana" panose="020B0604030504040204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ja-JP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Verdana" panose="020B060403050404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altLang="ja-JP" sz="2000" dirty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  <a:p>
                <a:pPr algn="ctr"/>
                <a:endParaRPr lang="ja-JP" altLang="en-US" sz="2000" dirty="0">
                  <a:latin typeface="Verdana" panose="020B0604030504040204" pitchFamily="34" charset="0"/>
                </a:endParaRPr>
              </a:p>
            </p:txBody>
          </p:sp>
        </mc:Choice>
        <mc:Fallback xmlns="">
          <p:sp>
            <p:nvSpPr>
              <p:cNvPr id="6" name="テキスト ボックス 34">
                <a:extLst>
                  <a:ext uri="{FF2B5EF4-FFF2-40B4-BE49-F238E27FC236}">
                    <a16:creationId xmlns:a16="http://schemas.microsoft.com/office/drawing/2014/main" id="{6CC4FB2C-65A7-D60B-C1AA-E5DBDACF02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003" y="955230"/>
                <a:ext cx="2268256" cy="5902770"/>
              </a:xfrm>
              <a:prstGeom prst="rect">
                <a:avLst/>
              </a:prstGeom>
              <a:blipFill>
                <a:blip r:embed="rId2"/>
                <a:stretch>
                  <a:fillRect t="-62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グループ化 14">
            <a:extLst>
              <a:ext uri="{FF2B5EF4-FFF2-40B4-BE49-F238E27FC236}">
                <a16:creationId xmlns:a16="http://schemas.microsoft.com/office/drawing/2014/main" id="{B6094714-1158-A1CD-D138-DD740D3EE331}"/>
              </a:ext>
            </a:extLst>
          </p:cNvPr>
          <p:cNvGrpSpPr/>
          <p:nvPr/>
        </p:nvGrpSpPr>
        <p:grpSpPr>
          <a:xfrm>
            <a:off x="6999941" y="1605368"/>
            <a:ext cx="1866424" cy="1700418"/>
            <a:chOff x="6700683" y="1605368"/>
            <a:chExt cx="1866424" cy="1700418"/>
          </a:xfrm>
        </p:grpSpPr>
        <p:pic>
          <p:nvPicPr>
            <p:cNvPr id="11" name="図 9">
              <a:extLst>
                <a:ext uri="{FF2B5EF4-FFF2-40B4-BE49-F238E27FC236}">
                  <a16:creationId xmlns:a16="http://schemas.microsoft.com/office/drawing/2014/main" id="{5C4FEE93-9EBE-68F4-E5B0-BA61954B81D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700683" y="1605368"/>
              <a:ext cx="220425" cy="1700418"/>
            </a:xfrm>
            <a:prstGeom prst="rect">
              <a:avLst/>
            </a:prstGeom>
          </p:spPr>
        </p:pic>
        <p:pic>
          <p:nvPicPr>
            <p:cNvPr id="12" name="図 42">
              <a:extLst>
                <a:ext uri="{FF2B5EF4-FFF2-40B4-BE49-F238E27FC236}">
                  <a16:creationId xmlns:a16="http://schemas.microsoft.com/office/drawing/2014/main" id="{F2A40DE2-2791-05E7-B9EA-F291DD7CBE2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000836" y="1605368"/>
              <a:ext cx="220425" cy="1700418"/>
            </a:xfrm>
            <a:prstGeom prst="rect">
              <a:avLst/>
            </a:prstGeom>
          </p:spPr>
        </p:pic>
        <p:pic>
          <p:nvPicPr>
            <p:cNvPr id="13" name="図 43">
              <a:extLst>
                <a:ext uri="{FF2B5EF4-FFF2-40B4-BE49-F238E27FC236}">
                  <a16:creationId xmlns:a16="http://schemas.microsoft.com/office/drawing/2014/main" id="{98BE110E-5478-D073-3CE3-82C4E9740A3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762161" y="1605368"/>
              <a:ext cx="220425" cy="1700418"/>
            </a:xfrm>
            <a:prstGeom prst="rect">
              <a:avLst/>
            </a:prstGeom>
          </p:spPr>
        </p:pic>
        <p:pic>
          <p:nvPicPr>
            <p:cNvPr id="14" name="図 44">
              <a:extLst>
                <a:ext uri="{FF2B5EF4-FFF2-40B4-BE49-F238E27FC236}">
                  <a16:creationId xmlns:a16="http://schemas.microsoft.com/office/drawing/2014/main" id="{C4D97A73-5364-52EE-BCF5-1164D87103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062314" y="1605368"/>
              <a:ext cx="220425" cy="1700418"/>
            </a:xfrm>
            <a:prstGeom prst="rect">
              <a:avLst/>
            </a:prstGeom>
          </p:spPr>
        </p:pic>
        <p:pic>
          <p:nvPicPr>
            <p:cNvPr id="15" name="図 45">
              <a:extLst>
                <a:ext uri="{FF2B5EF4-FFF2-40B4-BE49-F238E27FC236}">
                  <a16:creationId xmlns:a16="http://schemas.microsoft.com/office/drawing/2014/main" id="{AF96A201-1D73-8C29-9C57-F69B322C103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346682" y="1605368"/>
              <a:ext cx="220425" cy="1700418"/>
            </a:xfrm>
            <a:prstGeom prst="rect">
              <a:avLst/>
            </a:prstGeom>
          </p:spPr>
        </p:pic>
        <p:sp>
          <p:nvSpPr>
            <p:cNvPr id="16" name="テキスト ボックス 55">
              <a:extLst>
                <a:ext uri="{FF2B5EF4-FFF2-40B4-BE49-F238E27FC236}">
                  <a16:creationId xmlns:a16="http://schemas.microsoft.com/office/drawing/2014/main" id="{587752A9-FD69-ADF5-0B76-9D69F8DA94E5}"/>
                </a:ext>
              </a:extLst>
            </p:cNvPr>
            <p:cNvSpPr txBox="1"/>
            <p:nvPr/>
          </p:nvSpPr>
          <p:spPr>
            <a:xfrm>
              <a:off x="7225964" y="2171994"/>
              <a:ext cx="619041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ja-JP" sz="3200" dirty="0"/>
                <a:t>+</a:t>
              </a:r>
              <a:endParaRPr lang="ja-JP" altLang="en-US" sz="3200" dirty="0"/>
            </a:p>
          </p:txBody>
        </p:sp>
      </p:grpSp>
      <p:grpSp>
        <p:nvGrpSpPr>
          <p:cNvPr id="17" name="グループ化 3">
            <a:extLst>
              <a:ext uri="{FF2B5EF4-FFF2-40B4-BE49-F238E27FC236}">
                <a16:creationId xmlns:a16="http://schemas.microsoft.com/office/drawing/2014/main" id="{9DD8A839-2867-9E29-0DF4-2F8227D24437}"/>
              </a:ext>
            </a:extLst>
          </p:cNvPr>
          <p:cNvGrpSpPr/>
          <p:nvPr/>
        </p:nvGrpSpPr>
        <p:grpSpPr>
          <a:xfrm>
            <a:off x="6862915" y="3786774"/>
            <a:ext cx="4624984" cy="696659"/>
            <a:chOff x="6862915" y="3786774"/>
            <a:chExt cx="4624984" cy="696659"/>
          </a:xfrm>
        </p:grpSpPr>
        <p:pic>
          <p:nvPicPr>
            <p:cNvPr id="18" name="図 11">
              <a:extLst>
                <a:ext uri="{FF2B5EF4-FFF2-40B4-BE49-F238E27FC236}">
                  <a16:creationId xmlns:a16="http://schemas.microsoft.com/office/drawing/2014/main" id="{47CE0281-137B-B435-8155-43732444306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862915" y="3786774"/>
              <a:ext cx="716692" cy="696659"/>
            </a:xfrm>
            <a:prstGeom prst="rect">
              <a:avLst/>
            </a:prstGeom>
          </p:spPr>
        </p:pic>
        <p:pic>
          <p:nvPicPr>
            <p:cNvPr id="19" name="図 50">
              <a:extLst>
                <a:ext uri="{FF2B5EF4-FFF2-40B4-BE49-F238E27FC236}">
                  <a16:creationId xmlns:a16="http://schemas.microsoft.com/office/drawing/2014/main" id="{3ACAEC8A-A764-E6D4-379C-7720770646F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78985" y="3786774"/>
              <a:ext cx="716692" cy="696659"/>
            </a:xfrm>
            <a:prstGeom prst="rect">
              <a:avLst/>
            </a:prstGeom>
          </p:spPr>
        </p:pic>
        <p:pic>
          <p:nvPicPr>
            <p:cNvPr id="20" name="図 51">
              <a:extLst>
                <a:ext uri="{FF2B5EF4-FFF2-40B4-BE49-F238E27FC236}">
                  <a16:creationId xmlns:a16="http://schemas.microsoft.com/office/drawing/2014/main" id="{839E058A-B948-478E-4422-0E1FB396452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122053" y="3786774"/>
              <a:ext cx="716692" cy="696659"/>
            </a:xfrm>
            <a:prstGeom prst="rect">
              <a:avLst/>
            </a:prstGeom>
          </p:spPr>
        </p:pic>
        <p:pic>
          <p:nvPicPr>
            <p:cNvPr id="21" name="図 52">
              <a:extLst>
                <a:ext uri="{FF2B5EF4-FFF2-40B4-BE49-F238E27FC236}">
                  <a16:creationId xmlns:a16="http://schemas.microsoft.com/office/drawing/2014/main" id="{CD093C5E-2672-3DDE-A3DB-102747CE7C2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771207" y="3786774"/>
              <a:ext cx="716692" cy="696659"/>
            </a:xfrm>
            <a:prstGeom prst="rect">
              <a:avLst/>
            </a:prstGeom>
          </p:spPr>
        </p:pic>
        <p:pic>
          <p:nvPicPr>
            <p:cNvPr id="22" name="図 53">
              <a:extLst>
                <a:ext uri="{FF2B5EF4-FFF2-40B4-BE49-F238E27FC236}">
                  <a16:creationId xmlns:a16="http://schemas.microsoft.com/office/drawing/2014/main" id="{08A2F17E-EB28-2E6D-0571-00E2D2EB57C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975725" y="3786774"/>
              <a:ext cx="716692" cy="696659"/>
            </a:xfrm>
            <a:prstGeom prst="rect">
              <a:avLst/>
            </a:prstGeom>
          </p:spPr>
        </p:pic>
        <p:sp>
          <p:nvSpPr>
            <p:cNvPr id="23" name="テキスト ボックス 56">
              <a:extLst>
                <a:ext uri="{FF2B5EF4-FFF2-40B4-BE49-F238E27FC236}">
                  <a16:creationId xmlns:a16="http://schemas.microsoft.com/office/drawing/2014/main" id="{2C56946E-CC5E-4221-DFCF-FC71F611C546}"/>
                </a:ext>
              </a:extLst>
            </p:cNvPr>
            <p:cNvSpPr txBox="1"/>
            <p:nvPr/>
          </p:nvSpPr>
          <p:spPr>
            <a:xfrm>
              <a:off x="8425767" y="3845627"/>
              <a:ext cx="619041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ja-JP" sz="3200" dirty="0"/>
                <a:t>+</a:t>
              </a:r>
              <a:endParaRPr lang="ja-JP" altLang="en-US" sz="3200" dirty="0"/>
            </a:p>
          </p:txBody>
        </p:sp>
      </p:grpSp>
      <p:sp>
        <p:nvSpPr>
          <p:cNvPr id="24" name="Google Shape;120;p16">
            <a:extLst>
              <a:ext uri="{FF2B5EF4-FFF2-40B4-BE49-F238E27FC236}">
                <a16:creationId xmlns:a16="http://schemas.microsoft.com/office/drawing/2014/main" id="{2D13CFDC-D3CB-941E-5A2F-3F8110CA0602}"/>
              </a:ext>
            </a:extLst>
          </p:cNvPr>
          <p:cNvSpPr txBox="1"/>
          <p:nvPr/>
        </p:nvSpPr>
        <p:spPr>
          <a:xfrm>
            <a:off x="7719810" y="5355354"/>
            <a:ext cx="4237870" cy="821709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28588" dist="76200" dir="33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13" tIns="91413" rIns="91413" bIns="91413" anchor="t" anchorCtr="0">
            <a:spAutoFit/>
          </a:bodyPr>
          <a:lstStyle/>
          <a:p>
            <a:pPr marL="0" marR="0" lvl="0" indent="0" algn="l" defTabSz="914309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Addition and subtraction up to 20</a:t>
            </a:r>
            <a:r>
              <a:rPr lang="en-US" kern="0" dirty="0">
                <a:solidFill>
                  <a:srgbClr val="FFFFFF"/>
                </a:solidFill>
                <a:latin typeface="Arial"/>
                <a:cs typeface="Arial"/>
                <a:sym typeface="Arial"/>
              </a:rPr>
              <a:t> are important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 </a:t>
            </a:r>
            <a:endParaRPr kumimoji="0" sz="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BC8ABD9-C0E6-D5F8-4001-C0BB9BB44D83}"/>
              </a:ext>
            </a:extLst>
          </p:cNvPr>
          <p:cNvGrpSpPr/>
          <p:nvPr/>
        </p:nvGrpSpPr>
        <p:grpSpPr>
          <a:xfrm>
            <a:off x="3506007" y="955230"/>
            <a:ext cx="5197418" cy="5747699"/>
            <a:chOff x="3506007" y="955230"/>
            <a:chExt cx="5197418" cy="5747699"/>
          </a:xfrm>
        </p:grpSpPr>
        <p:grpSp>
          <p:nvGrpSpPr>
            <p:cNvPr id="7" name="グループ化 4">
              <a:extLst>
                <a:ext uri="{FF2B5EF4-FFF2-40B4-BE49-F238E27FC236}">
                  <a16:creationId xmlns:a16="http://schemas.microsoft.com/office/drawing/2014/main" id="{899C99EF-4C43-2DC6-BFAC-3DAEBA53FED3}"/>
                </a:ext>
              </a:extLst>
            </p:cNvPr>
            <p:cNvGrpSpPr/>
            <p:nvPr/>
          </p:nvGrpSpPr>
          <p:grpSpPr>
            <a:xfrm>
              <a:off x="3506007" y="955230"/>
              <a:ext cx="5197418" cy="5447645"/>
              <a:chOff x="3506007" y="955230"/>
              <a:chExt cx="5197418" cy="5447645"/>
            </a:xfrm>
          </p:grpSpPr>
          <p:sp>
            <p:nvSpPr>
              <p:cNvPr id="8" name="テキスト ボックス 35">
                <a:extLst>
                  <a:ext uri="{FF2B5EF4-FFF2-40B4-BE49-F238E27FC236}">
                    <a16:creationId xmlns:a16="http://schemas.microsoft.com/office/drawing/2014/main" id="{89E1AAAF-D81C-9FA4-58D3-9F0469167E77}"/>
                  </a:ext>
                </a:extLst>
              </p:cNvPr>
              <p:cNvSpPr txBox="1"/>
              <p:nvPr/>
            </p:nvSpPr>
            <p:spPr>
              <a:xfrm>
                <a:off x="4235067" y="955230"/>
                <a:ext cx="4468358" cy="54476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2000" dirty="0">
                    <a:latin typeface="Verdana" panose="020B0604030504040204" pitchFamily="34" charset="0"/>
                  </a:rPr>
                  <a:t>2 ones + 3 ones</a:t>
                </a:r>
              </a:p>
              <a:p>
                <a:endParaRPr lang="en-US" altLang="ja-JP" sz="2000" dirty="0">
                  <a:latin typeface="Verdana" panose="020B0604030504040204" pitchFamily="34" charset="0"/>
                </a:endParaRPr>
              </a:p>
              <a:p>
                <a:endParaRPr lang="en-US" altLang="ja-JP" sz="2000" dirty="0">
                  <a:latin typeface="Verdana" panose="020B0604030504040204" pitchFamily="34" charset="0"/>
                </a:endParaRPr>
              </a:p>
              <a:p>
                <a:endParaRPr lang="en-US" altLang="ja-JP" sz="2000" dirty="0">
                  <a:latin typeface="Verdana" panose="020B0604030504040204" pitchFamily="34" charset="0"/>
                </a:endParaRPr>
              </a:p>
              <a:p>
                <a:r>
                  <a:rPr lang="en-US" altLang="ja-JP" sz="2000" dirty="0">
                    <a:latin typeface="Verdana" panose="020B0604030504040204" pitchFamily="34" charset="0"/>
                  </a:rPr>
                  <a:t>2 tens +  3 tens</a:t>
                </a:r>
              </a:p>
              <a:p>
                <a:endParaRPr lang="en-US" altLang="ja-JP" sz="2000" dirty="0">
                  <a:latin typeface="Verdana" panose="020B0604030504040204" pitchFamily="34" charset="0"/>
                </a:endParaRPr>
              </a:p>
              <a:p>
                <a:endParaRPr lang="en-US" altLang="ja-JP" sz="2000" dirty="0">
                  <a:latin typeface="Verdana" panose="020B0604030504040204" pitchFamily="34" charset="0"/>
                </a:endParaRPr>
              </a:p>
              <a:p>
                <a:endParaRPr lang="en-US" altLang="ja-JP" sz="2000" dirty="0">
                  <a:latin typeface="Verdana" panose="020B0604030504040204" pitchFamily="34" charset="0"/>
                </a:endParaRPr>
              </a:p>
              <a:p>
                <a:r>
                  <a:rPr lang="en-US" altLang="ja-JP" sz="2000" dirty="0">
                    <a:latin typeface="Verdana" panose="020B0604030504040204" pitchFamily="34" charset="0"/>
                  </a:rPr>
                  <a:t>2 hundreds + 3 hundreds</a:t>
                </a:r>
              </a:p>
              <a:p>
                <a:endParaRPr lang="en-US" altLang="ja-JP" sz="2000" dirty="0">
                  <a:latin typeface="Verdana" panose="020B0604030504040204" pitchFamily="34" charset="0"/>
                </a:endParaRPr>
              </a:p>
              <a:p>
                <a:endParaRPr lang="en-US" altLang="ja-JP" sz="2000" dirty="0">
                  <a:latin typeface="Verdana" panose="020B0604030504040204" pitchFamily="34" charset="0"/>
                </a:endParaRPr>
              </a:p>
              <a:p>
                <a:endParaRPr lang="en-US" altLang="ja-JP" sz="2000" dirty="0">
                  <a:latin typeface="Verdana" panose="020B0604030504040204" pitchFamily="34" charset="0"/>
                </a:endParaRPr>
              </a:p>
              <a:p>
                <a:r>
                  <a:rPr lang="en-US" altLang="ja-JP" sz="2000" dirty="0">
                    <a:latin typeface="Verdana" panose="020B0604030504040204" pitchFamily="34" charset="0"/>
                  </a:rPr>
                  <a:t>2 tenths + 3 tenths</a:t>
                </a:r>
              </a:p>
              <a:p>
                <a:endParaRPr lang="en-US" altLang="ja-JP" sz="1200" dirty="0">
                  <a:latin typeface="Verdana" panose="020B0604030504040204" pitchFamily="34" charset="0"/>
                </a:endParaRPr>
              </a:p>
              <a:p>
                <a:r>
                  <a:rPr lang="en-US" altLang="ja-JP" sz="1600" dirty="0">
                    <a:latin typeface="Verdana" panose="020B0604030504040204" pitchFamily="34" charset="0"/>
                  </a:rPr>
                  <a:t>(0,1+0,1) + (0,1+ 0,1+ 0,1)</a:t>
                </a:r>
                <a:endParaRPr lang="en-US" altLang="ja-JP" sz="1200" dirty="0">
                  <a:latin typeface="Verdana" panose="020B0604030504040204" pitchFamily="34" charset="0"/>
                </a:endParaRPr>
              </a:p>
              <a:p>
                <a:endParaRPr lang="en-US" altLang="ja-JP" sz="2000" dirty="0">
                  <a:latin typeface="Verdana" panose="020B0604030504040204" pitchFamily="34" charset="0"/>
                </a:endParaRPr>
              </a:p>
              <a:p>
                <a:r>
                  <a:rPr lang="en-US" altLang="ja-JP" sz="2000" dirty="0">
                    <a:latin typeface="Verdana" panose="020B0604030504040204" pitchFamily="34" charset="0"/>
                  </a:rPr>
                  <a:t>2 sixths + 3 sixths</a:t>
                </a:r>
              </a:p>
              <a:p>
                <a:endParaRPr lang="ja-JP" altLang="en-US" sz="2000" dirty="0">
                  <a:latin typeface="Verdana" panose="020B0604030504040204" pitchFamily="34" charset="0"/>
                </a:endParaRPr>
              </a:p>
            </p:txBody>
          </p:sp>
          <p:sp>
            <p:nvSpPr>
              <p:cNvPr id="9" name="二等辺三角形 6">
                <a:extLst>
                  <a:ext uri="{FF2B5EF4-FFF2-40B4-BE49-F238E27FC236}">
                    <a16:creationId xmlns:a16="http://schemas.microsoft.com/office/drawing/2014/main" id="{0CB00029-D3AC-9B52-A560-B290EF6458FB}"/>
                  </a:ext>
                </a:extLst>
              </p:cNvPr>
              <p:cNvSpPr/>
              <p:nvPr/>
            </p:nvSpPr>
            <p:spPr>
              <a:xfrm rot="5400000">
                <a:off x="3031420" y="3108431"/>
                <a:ext cx="1314433" cy="365259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テキスト ボックス 5">
                  <a:extLst>
                    <a:ext uri="{FF2B5EF4-FFF2-40B4-BE49-F238E27FC236}">
                      <a16:creationId xmlns:a16="http://schemas.microsoft.com/office/drawing/2014/main" id="{BD8736EC-E208-7A15-8039-08DB84779C68}"/>
                    </a:ext>
                  </a:extLst>
                </p:cNvPr>
                <p:cNvSpPr txBox="1"/>
                <p:nvPr/>
              </p:nvSpPr>
              <p:spPr>
                <a:xfrm>
                  <a:off x="4501088" y="5988246"/>
                  <a:ext cx="2836242" cy="71468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den>
                            </m:f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kumimoji="1" lang="en-US" altLang="ja-JP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den>
                            </m:f>
                          </m:e>
                        </m:d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kumimoji="1" lang="en-US" altLang="ja-JP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kumimoji="1" lang="en-US" altLang="ja-JP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kumimoji="1" lang="en-US" altLang="ja-JP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kumimoji="1" lang="en-US" altLang="ja-JP" i="1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den>
                            </m:f>
                            <m:r>
                              <a:rPr kumimoji="1" lang="en-US" altLang="ja-JP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kumimoji="1" lang="en-US" altLang="ja-JP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kumimoji="1" lang="en-US" altLang="ja-JP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kumimoji="1" lang="en-US" altLang="ja-JP" i="1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den>
                            </m:f>
                            <m:r>
                              <a:rPr kumimoji="1" lang="en-US" altLang="ja-JP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kumimoji="1" lang="en-US" altLang="ja-JP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kumimoji="1" lang="en-US" altLang="ja-JP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kumimoji="1" lang="en-US" altLang="ja-JP" i="1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den>
                            </m:f>
                          </m:e>
                        </m:d>
                      </m:oMath>
                    </m:oMathPara>
                  </a14:m>
                  <a:endParaRPr kumimoji="1" lang="ja-JP" altLang="en-US" dirty="0"/>
                </a:p>
              </p:txBody>
            </p:sp>
          </mc:Choice>
          <mc:Fallback xmlns="">
            <p:sp>
              <p:nvSpPr>
                <p:cNvPr id="25" name="テキスト ボックス 5">
                  <a:extLst>
                    <a:ext uri="{FF2B5EF4-FFF2-40B4-BE49-F238E27FC236}">
                      <a16:creationId xmlns:a16="http://schemas.microsoft.com/office/drawing/2014/main" id="{BD8736EC-E208-7A15-8039-08DB84779C6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01088" y="5988246"/>
                  <a:ext cx="2836242" cy="714683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588605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348A1-F1EA-F1D7-0D15-0AC433777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Importance of addition and subtraction up to 20 [2]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BB9BF2-9265-4BB3-28FC-8240C14D8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1651"/>
            <a:ext cx="10515600" cy="520873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kumimoji="1" lang="en-US" altLang="ja-JP" dirty="0"/>
              <a:t>How many types of additions involves carrying?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The more number increases, the more patterns of addition involve carrying.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8B8C64-4A17-A860-9E3B-9B490D2B8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9266-EA3F-42BA-8DDB-F6A98103DC95}" type="slidenum">
              <a:rPr lang="en-GB" smtClean="0"/>
              <a:t>28</a:t>
            </a:fld>
            <a:endParaRPr lang="en-GB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729A9B71-2BE1-774A-E042-887FC17932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488202"/>
              </p:ext>
            </p:extLst>
          </p:nvPr>
        </p:nvGraphicFramePr>
        <p:xfrm>
          <a:off x="1684749" y="2152960"/>
          <a:ext cx="79920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000">
                  <a:extLst>
                    <a:ext uri="{9D8B030D-6E8A-4147-A177-3AD203B41FA5}">
                      <a16:colId xmlns:a16="http://schemas.microsoft.com/office/drawing/2014/main" val="4234192053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2789277401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391671864"/>
                    </a:ext>
                  </a:extLst>
                </a:gridCol>
                <a:gridCol w="1872000">
                  <a:extLst>
                    <a:ext uri="{9D8B030D-6E8A-4147-A177-3AD203B41FA5}">
                      <a16:colId xmlns:a16="http://schemas.microsoft.com/office/drawing/2014/main" val="1553915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Without carrying</a:t>
                      </a:r>
                    </a:p>
                    <a:p>
                      <a:pPr algn="ctr"/>
                      <a:r>
                        <a:rPr kumimoji="1" lang="en-US" altLang="ja-JP" dirty="0"/>
                        <a:t>(patterns)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With carrying</a:t>
                      </a:r>
                    </a:p>
                    <a:p>
                      <a:pPr algn="ctr"/>
                      <a:r>
                        <a:rPr kumimoji="1" lang="en-US" altLang="ja-JP" dirty="0"/>
                        <a:t>(patterns)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With carrying</a:t>
                      </a:r>
                    </a:p>
                    <a:p>
                      <a:pPr algn="ctr"/>
                      <a:r>
                        <a:rPr kumimoji="1" lang="en-US" altLang="ja-JP" dirty="0"/>
                        <a:t>(%)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90524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(1-digit) + (1-digit)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55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45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45%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511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(2-digit) + (2-digit)*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3 025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6 975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69,8%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1426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(3-digit) + (3-digit)*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166 375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833 625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83.4%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840101"/>
                  </a:ext>
                </a:extLst>
              </a:tr>
            </a:tbl>
          </a:graphicData>
        </a:graphic>
      </p:graphicFrame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E57B358-2E8A-B947-3BF0-7F1450E78FCD}"/>
              </a:ext>
            </a:extLst>
          </p:cNvPr>
          <p:cNvSpPr txBox="1">
            <a:spLocks/>
          </p:cNvSpPr>
          <p:nvPr/>
        </p:nvSpPr>
        <p:spPr>
          <a:xfrm>
            <a:off x="5041726" y="5844118"/>
            <a:ext cx="6752967" cy="38209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400" dirty="0">
                <a:latin typeface="+mn-lt"/>
              </a:rPr>
              <a:t>* (2-digit) + (2-digit) includes (2-digit) + (1-digit), (1-digit) + (2-digit) and </a:t>
            </a:r>
            <a:r>
              <a:rPr kumimoji="1" lang="en-US" altLang="ja-JP" sz="1400" kern="1200" dirty="0">
                <a:solidFill>
                  <a:srgbClr val="000000"/>
                </a:solidFill>
                <a:effectLst/>
                <a:latin typeface="+mn-lt"/>
                <a:ea typeface="游ゴシック" panose="020B0400000000000000" pitchFamily="50" charset="-128"/>
                <a:cs typeface="+mn-cs"/>
              </a:rPr>
              <a:t>(1-digit) + (1-digit)</a:t>
            </a:r>
            <a:r>
              <a:rPr lang="en-US" altLang="ja-JP" sz="1400" dirty="0">
                <a:latin typeface="+mn-lt"/>
              </a:rPr>
              <a:t> </a:t>
            </a:r>
            <a:endParaRPr lang="ja-JP" altLang="en-US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788712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1AD72-AA9A-4904-280A-98846166A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Bad Practices in TMU pilot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97956-EA04-078F-785C-5BAD6E1D0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1650"/>
            <a:ext cx="10515600" cy="3746795"/>
          </a:xfrm>
        </p:spPr>
        <p:txBody>
          <a:bodyPr/>
          <a:lstStyle/>
          <a:p>
            <a:pPr marL="0" indent="0">
              <a:lnSpc>
                <a:spcPct val="170000"/>
              </a:lnSpc>
              <a:buNone/>
            </a:pPr>
            <a:r>
              <a:rPr kumimoji="1" lang="en-US" altLang="ja-JP" sz="2000" dirty="0"/>
              <a:t>&lt;Examples of Bad Practice&gt;</a:t>
            </a:r>
          </a:p>
          <a:p>
            <a:pPr marL="0" indent="0">
              <a:lnSpc>
                <a:spcPct val="170000"/>
              </a:lnSpc>
              <a:buNone/>
            </a:pPr>
            <a:r>
              <a:rPr kumimoji="1" lang="en-US" altLang="ja-JP" sz="2000" dirty="0"/>
              <a:t>Some teachers:</a:t>
            </a:r>
          </a:p>
          <a:p>
            <a:pPr>
              <a:lnSpc>
                <a:spcPct val="170000"/>
              </a:lnSpc>
            </a:pPr>
            <a:r>
              <a:rPr kumimoji="1" lang="en-US" altLang="ja-JP" sz="2000" dirty="0"/>
              <a:t>counted bottle tops in a ten-frame. Bear in mind that the </a:t>
            </a:r>
            <a:r>
              <a:rPr kumimoji="1" lang="en-US" altLang="ja-JP" sz="2000" b="1" dirty="0"/>
              <a:t>thick line means 5</a:t>
            </a:r>
            <a:r>
              <a:rPr kumimoji="1" lang="en-US" altLang="ja-JP" sz="2000" dirty="0"/>
              <a:t>.</a:t>
            </a:r>
          </a:p>
          <a:p>
            <a:pPr>
              <a:lnSpc>
                <a:spcPct val="170000"/>
              </a:lnSpc>
            </a:pPr>
            <a:r>
              <a:rPr kumimoji="1" lang="en-US" altLang="ja-JP" sz="2000" dirty="0"/>
              <a:t>let learners count bottle tops. </a:t>
            </a:r>
            <a:r>
              <a:rPr kumimoji="1" lang="en-US" altLang="ja-JP" sz="2000" b="1" dirty="0"/>
              <a:t>Avoid counting as much as possible;</a:t>
            </a:r>
          </a:p>
          <a:p>
            <a:pPr>
              <a:lnSpc>
                <a:spcPct val="170000"/>
              </a:lnSpc>
            </a:pPr>
            <a:r>
              <a:rPr kumimoji="1" lang="en-US" altLang="ja-JP" sz="2000" dirty="0"/>
              <a:t>did not </a:t>
            </a:r>
            <a:r>
              <a:rPr kumimoji="1" lang="en-US" altLang="ja-JP" sz="2000" dirty="0" err="1"/>
              <a:t>organise</a:t>
            </a:r>
            <a:r>
              <a:rPr kumimoji="1" lang="en-US" altLang="ja-JP" sz="2000" dirty="0"/>
              <a:t> tens and hundreds. </a:t>
            </a:r>
            <a:r>
              <a:rPr kumimoji="1" lang="en-US" altLang="ja-JP" sz="2000" b="1" dirty="0" err="1"/>
              <a:t>Organise</a:t>
            </a:r>
            <a:r>
              <a:rPr kumimoji="1" lang="en-US" altLang="ja-JP" sz="2000" b="1" dirty="0"/>
              <a:t> in groups of 5.</a:t>
            </a:r>
            <a:endParaRPr kumimoji="1" lang="en-US" altLang="ja-JP" sz="2000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4A6EBA-0E52-1E03-8E85-2A12933B3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9266-EA3F-42BA-8DDB-F6A98103DC95}" type="slidenum">
              <a:rPr lang="en-GB" smtClean="0"/>
              <a:t>29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1A85C2-A015-AF76-1817-EB8AB1F9FC14}"/>
              </a:ext>
            </a:extLst>
          </p:cNvPr>
          <p:cNvSpPr txBox="1"/>
          <p:nvPr/>
        </p:nvSpPr>
        <p:spPr>
          <a:xfrm>
            <a:off x="1204686" y="4994321"/>
            <a:ext cx="7329714" cy="12723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kumimoji="1" lang="en-US" altLang="ja-JP" sz="2400" dirty="0">
                <a:solidFill>
                  <a:srgbClr val="FF0000"/>
                </a:solidFill>
              </a:rPr>
              <a:t>Always make groups of 5, 10, 100 etc. </a:t>
            </a:r>
          </a:p>
          <a:p>
            <a:pPr marL="0" indent="0">
              <a:lnSpc>
                <a:spcPct val="170000"/>
              </a:lnSpc>
              <a:buNone/>
            </a:pPr>
            <a:r>
              <a:rPr kumimoji="1" lang="en-US" altLang="ja-JP" sz="2400" dirty="0">
                <a:solidFill>
                  <a:srgbClr val="FF0000"/>
                </a:solidFill>
              </a:rPr>
              <a:t>This will help learners understand numbers as a group.</a:t>
            </a:r>
          </a:p>
        </p:txBody>
      </p:sp>
    </p:spTree>
    <p:extLst>
      <p:ext uri="{BB962C8B-B14F-4D97-AF65-F5344CB8AC3E}">
        <p14:creationId xmlns:p14="http://schemas.microsoft.com/office/powerpoint/2010/main" val="1528303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80C42-0663-E85C-DDD0-39C90AECC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Outline of today’s activity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713CF-8E61-B074-D0C9-1A6AE4D6DF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dirty="0"/>
              <a:t>We do the following activities today.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AD3B9-466B-B965-EA96-C90B9F214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9266-EA3F-42BA-8DDB-F6A98103DC95}" type="slidenum">
              <a:rPr lang="en-GB" smtClean="0"/>
              <a:t>3</a:t>
            </a:fld>
            <a:endParaRPr lang="en-GB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2F50BFC-9013-796F-0CB9-956328857B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582008"/>
              </p:ext>
            </p:extLst>
          </p:nvPr>
        </p:nvGraphicFramePr>
        <p:xfrm>
          <a:off x="719666" y="1610028"/>
          <a:ext cx="10515600" cy="479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3734">
                  <a:extLst>
                    <a:ext uri="{9D8B030D-6E8A-4147-A177-3AD203B41FA5}">
                      <a16:colId xmlns:a16="http://schemas.microsoft.com/office/drawing/2014/main" val="4022475659"/>
                    </a:ext>
                  </a:extLst>
                </a:gridCol>
                <a:gridCol w="6595533">
                  <a:extLst>
                    <a:ext uri="{9D8B030D-6E8A-4147-A177-3AD203B41FA5}">
                      <a16:colId xmlns:a16="http://schemas.microsoft.com/office/drawing/2014/main" val="2284219126"/>
                    </a:ext>
                  </a:extLst>
                </a:gridCol>
                <a:gridCol w="1566333">
                  <a:extLst>
                    <a:ext uri="{9D8B030D-6E8A-4147-A177-3AD203B41FA5}">
                      <a16:colId xmlns:a16="http://schemas.microsoft.com/office/drawing/2014/main" val="4566373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Agenda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Contents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Duration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9828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ZA" altLang="ja-JP" sz="2000" dirty="0">
                          <a:latin typeface="+mn-lt"/>
                        </a:rPr>
                        <a:t>Introduction</a:t>
                      </a:r>
                      <a:endParaRPr kumimoji="1" lang="ja-JP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GB" altLang="ja-JP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is necessary for four basic operations in the column method?</a:t>
                      </a:r>
                      <a:endParaRPr kumimoji="1" lang="ja-JP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>
                          <a:latin typeface="+mn-lt"/>
                        </a:rPr>
                        <a:t>10 minutes</a:t>
                      </a:r>
                      <a:endParaRPr kumimoji="1" lang="ja-JP" altLang="en-US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278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GB" altLang="ja-JP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Activity 1</a:t>
                      </a:r>
                      <a:endParaRPr kumimoji="1" lang="ja-JP" altLang="ja-JP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en-GB" altLang="ja-JP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(hands-on)</a:t>
                      </a:r>
                      <a:endParaRPr kumimoji="1" lang="ja-JP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GB" altLang="ja-JP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activity 1, we do:</a:t>
                      </a:r>
                      <a:endParaRPr kumimoji="1" lang="ja-JP" altLang="ja-JP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GB" altLang="ja-JP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instant recognition of numbers up to 10 using a ten-frame; and </a:t>
                      </a:r>
                      <a:endParaRPr kumimoji="1" lang="ja-JP" altLang="ja-JP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GB" altLang="ja-JP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calculation with bottle tops and ten-frames using the make-a-ten method.</a:t>
                      </a:r>
                      <a:endParaRPr kumimoji="1" lang="ja-JP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>
                          <a:latin typeface="+mn-lt"/>
                        </a:rPr>
                        <a:t>15 minutes</a:t>
                      </a:r>
                      <a:endParaRPr kumimoji="1" lang="ja-JP" altLang="en-US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2053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GB" altLang="ja-JP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Activity 2</a:t>
                      </a:r>
                      <a:endParaRPr kumimoji="1" lang="ja-JP" altLang="ja-JP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en-GB" altLang="ja-JP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(hands-on)</a:t>
                      </a:r>
                      <a:endParaRPr kumimoji="1" lang="ja-JP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GB" altLang="ja-JP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activity 2, we calculate with:</a:t>
                      </a:r>
                      <a:endParaRPr kumimoji="1" lang="ja-JP" altLang="ja-JP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GB" altLang="ja-JP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printed tens and hundreds</a:t>
                      </a:r>
                      <a:endParaRPr kumimoji="1" lang="ja-JP" altLang="ja-JP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GB" altLang="ja-JP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printed tens and bottle tops; and</a:t>
                      </a:r>
                      <a:endParaRPr kumimoji="1" lang="ja-JP" altLang="ja-JP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GB" altLang="ja-JP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column method.</a:t>
                      </a:r>
                      <a:endParaRPr kumimoji="1" lang="ja-JP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>
                          <a:latin typeface="+mn-lt"/>
                        </a:rPr>
                        <a:t>15 minutes</a:t>
                      </a:r>
                      <a:endParaRPr kumimoji="1" lang="ja-JP" altLang="en-US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5870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GB" altLang="ja-JP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Discussion/Feedback</a:t>
                      </a:r>
                      <a:endParaRPr kumimoji="1" lang="ja-JP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GB" altLang="ja-JP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advantages and disadvantages did the participants find?</a:t>
                      </a:r>
                      <a:endParaRPr kumimoji="1" lang="ja-JP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>
                          <a:latin typeface="+mn-lt"/>
                        </a:rPr>
                        <a:t>10 minutes</a:t>
                      </a:r>
                      <a:endParaRPr kumimoji="1" lang="ja-JP" altLang="en-US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1594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GB" altLang="ja-JP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Wrap up</a:t>
                      </a:r>
                      <a:endParaRPr kumimoji="1" lang="ja-JP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GB" altLang="ja-JP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Conclude the workshop.</a:t>
                      </a:r>
                      <a:endParaRPr kumimoji="1" lang="ja-JP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>
                          <a:latin typeface="+mn-lt"/>
                        </a:rPr>
                        <a:t>5 minutes</a:t>
                      </a:r>
                      <a:endParaRPr kumimoji="1" lang="ja-JP" altLang="en-US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083893"/>
                  </a:ext>
                </a:extLst>
              </a:tr>
            </a:tbl>
          </a:graphicData>
        </a:graphic>
      </p:graphicFrame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C74630B5-E66F-9D55-D5C8-8567517A187C}"/>
              </a:ext>
            </a:extLst>
          </p:cNvPr>
          <p:cNvSpPr/>
          <p:nvPr/>
        </p:nvSpPr>
        <p:spPr>
          <a:xfrm>
            <a:off x="8170877" y="1610028"/>
            <a:ext cx="1929468" cy="897622"/>
          </a:xfrm>
          <a:prstGeom prst="wedgeRoundRectCallout">
            <a:avLst>
              <a:gd name="adj1" fmla="val -37355"/>
              <a:gd name="adj2" fmla="val 69977"/>
              <a:gd name="adj3" fmla="val 16667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 err="1">
                <a:solidFill>
                  <a:srgbClr val="FF0000"/>
                </a:solidFill>
              </a:rPr>
              <a:t>Subitising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>
                <a:solidFill>
                  <a:srgbClr val="FF0000"/>
                </a:solidFill>
              </a:rPr>
              <a:t>Make-a-ten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8B2237E4-A54C-05C7-B0E5-54224C7689C6}"/>
              </a:ext>
            </a:extLst>
          </p:cNvPr>
          <p:cNvSpPr/>
          <p:nvPr/>
        </p:nvSpPr>
        <p:spPr>
          <a:xfrm>
            <a:off x="7878660" y="3859676"/>
            <a:ext cx="2070683" cy="661990"/>
          </a:xfrm>
          <a:prstGeom prst="wedgeRoundRectCallout">
            <a:avLst>
              <a:gd name="adj1" fmla="val -37355"/>
              <a:gd name="adj2" fmla="val 69977"/>
              <a:gd name="adj3" fmla="val 16667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>
                <a:solidFill>
                  <a:srgbClr val="FF0000"/>
                </a:solidFill>
              </a:rPr>
              <a:t>Column method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524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AF25E-391F-294B-1B4F-F6D7E8314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7CE46-17FB-CD9D-445C-3A06023E2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0597"/>
            <a:ext cx="10515600" cy="5034325"/>
          </a:xfrm>
        </p:spPr>
        <p:txBody>
          <a:bodyPr/>
          <a:lstStyle/>
          <a:p>
            <a:pPr marL="0" indent="0" algn="ctr">
              <a:buNone/>
            </a:pPr>
            <a:r>
              <a:rPr kumimoji="1" lang="en-US" altLang="ja-JP" sz="3200" dirty="0"/>
              <a:t>Thank you so much!!</a:t>
            </a:r>
          </a:p>
          <a:p>
            <a:pPr marL="0" indent="0" algn="ctr">
              <a:buNone/>
            </a:pPr>
            <a:endParaRPr lang="en-US" altLang="ja-JP" sz="3200" dirty="0"/>
          </a:p>
          <a:p>
            <a:pPr marL="0" indent="0" algn="ctr">
              <a:buNone/>
            </a:pPr>
            <a:r>
              <a:rPr kumimoji="1" lang="ja-JP" altLang="en-US" sz="3200" dirty="0"/>
              <a:t>ありがとうございました！</a:t>
            </a:r>
            <a:endParaRPr kumimoji="1" lang="en-US" altLang="ja-JP" sz="3200" dirty="0"/>
          </a:p>
          <a:p>
            <a:pPr marL="0" indent="0" algn="ctr">
              <a:buNone/>
            </a:pPr>
            <a:endParaRPr lang="en-US" altLang="ja-JP" sz="3200" dirty="0"/>
          </a:p>
          <a:p>
            <a:pPr marL="0" indent="0" algn="ctr">
              <a:buNone/>
            </a:pPr>
            <a:r>
              <a:rPr kumimoji="1" lang="en-US" altLang="ja-JP" sz="3200" dirty="0" err="1"/>
              <a:t>Arigato</a:t>
            </a:r>
            <a:r>
              <a:rPr kumimoji="1" lang="en-US" altLang="ja-JP" sz="3200" dirty="0"/>
              <a:t> </a:t>
            </a:r>
            <a:r>
              <a:rPr kumimoji="1" lang="en-US" altLang="ja-JP" sz="3200" dirty="0" err="1"/>
              <a:t>gozai</a:t>
            </a:r>
            <a:r>
              <a:rPr kumimoji="1" lang="en-US" altLang="ja-JP" sz="3200" dirty="0"/>
              <a:t> </a:t>
            </a:r>
            <a:r>
              <a:rPr kumimoji="1" lang="en-US" altLang="ja-JP" sz="3200" dirty="0" err="1"/>
              <a:t>masita</a:t>
            </a:r>
            <a:r>
              <a:rPr kumimoji="1" lang="en-US" altLang="ja-JP" sz="3200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BF461D-6512-583B-1A47-C7949FCDE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9266-EA3F-42BA-8DDB-F6A98103DC95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474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539E1-E754-1319-BDB5-98EE4C47F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Basic Knowledge and skills for Activity 1-1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D5589-6094-0625-C924-114218EDC1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067" y="1124784"/>
            <a:ext cx="10329333" cy="6357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dirty="0"/>
              <a:t>We use </a:t>
            </a:r>
            <a:r>
              <a:rPr kumimoji="1" lang="en-US" altLang="ja-JP" dirty="0" err="1"/>
              <a:t>subitising</a:t>
            </a:r>
            <a:r>
              <a:rPr kumimoji="1" lang="en-US" altLang="ja-JP" dirty="0"/>
              <a:t> with a ten-frame.</a:t>
            </a:r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A05711-34F5-0075-E34E-D925C78CC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9266-EA3F-42BA-8DDB-F6A98103DC95}" type="slidenum">
              <a:rPr lang="en-GB" smtClean="0"/>
              <a:t>4</a:t>
            </a:fld>
            <a:endParaRPr lang="en-GB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8790EED7-1253-D84C-B075-0C5EEBD74B3C}"/>
              </a:ext>
            </a:extLst>
          </p:cNvPr>
          <p:cNvSpPr txBox="1">
            <a:spLocks/>
          </p:cNvSpPr>
          <p:nvPr/>
        </p:nvSpPr>
        <p:spPr>
          <a:xfrm>
            <a:off x="491067" y="1829306"/>
            <a:ext cx="10471142" cy="408534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2400" u="sng" dirty="0">
                <a:cs typeface="Times New Roman" panose="02020603050405020304" pitchFamily="18" charset="0"/>
              </a:rPr>
              <a:t>What is </a:t>
            </a:r>
            <a:r>
              <a:rPr lang="en-US" altLang="ja-JP" sz="2400" u="sng" dirty="0" err="1">
                <a:cs typeface="Times New Roman" panose="02020603050405020304" pitchFamily="18" charset="0"/>
              </a:rPr>
              <a:t>subitising</a:t>
            </a:r>
            <a:r>
              <a:rPr lang="en-US" altLang="ja-JP" sz="2400" u="sng" dirty="0">
                <a:cs typeface="Times New Roman" panose="02020603050405020304" pitchFamily="18" charset="0"/>
              </a:rPr>
              <a:t>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ja-JP" dirty="0" err="1"/>
              <a:t>Subitising</a:t>
            </a:r>
            <a:r>
              <a:rPr lang="en-US" altLang="ja-JP" dirty="0"/>
              <a:t> is the instant recognition of the number of objects in a collection </a:t>
            </a:r>
            <a:r>
              <a:rPr lang="en-US" altLang="ja-JP" b="1" dirty="0"/>
              <a:t>without counting them</a:t>
            </a:r>
            <a:r>
              <a:rPr lang="en-US" altLang="ja-JP" dirty="0"/>
              <a:t>.</a:t>
            </a:r>
          </a:p>
          <a:p>
            <a:pPr marL="0" indent="0">
              <a:buNone/>
            </a:pPr>
            <a:r>
              <a:rPr lang="en-US" altLang="ja-JP" sz="2400" u="sng" dirty="0">
                <a:cs typeface="Times New Roman" panose="02020603050405020304" pitchFamily="18" charset="0"/>
              </a:rPr>
              <a:t>What is a ten-frame?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ja-JP" dirty="0"/>
              <a:t>A ten-frame is a frame showing 10 boxes. Each of the box holds a bottle top.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dirty="0"/>
          </a:p>
          <a:p>
            <a:pPr marL="0" indent="0">
              <a:buFont typeface="Arial" panose="020B0604020202020204" pitchFamily="34" charset="0"/>
              <a:buNone/>
            </a:pPr>
            <a:endParaRPr lang="en-US" altLang="ja-JP" dirty="0"/>
          </a:p>
        </p:txBody>
      </p:sp>
      <p:graphicFrame>
        <p:nvGraphicFramePr>
          <p:cNvPr id="22" name="Table 20">
            <a:extLst>
              <a:ext uri="{FF2B5EF4-FFF2-40B4-BE49-F238E27FC236}">
                <a16:creationId xmlns:a16="http://schemas.microsoft.com/office/drawing/2014/main" id="{638DC3D3-6C95-7C31-4712-BAC0F15821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107838"/>
              </p:ext>
            </p:extLst>
          </p:nvPr>
        </p:nvGraphicFramePr>
        <p:xfrm>
          <a:off x="1229791" y="5193216"/>
          <a:ext cx="5400000" cy="540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val="3909935016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167652353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757418700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463057212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415734823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900191144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482168171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965429635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514585322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11301573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1174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1681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539E1-E754-1319-BDB5-98EE4C47F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Basic Knowledge </a:t>
            </a:r>
            <a:r>
              <a:rPr kumimoji="1" lang="en-US" altLang="ja-JP" dirty="0"/>
              <a:t>and skills </a:t>
            </a:r>
            <a:r>
              <a:rPr lang="en-US" altLang="ja-JP" dirty="0"/>
              <a:t>for Activity </a:t>
            </a:r>
            <a:r>
              <a:rPr kumimoji="1" lang="en-US" altLang="ja-JP" dirty="0"/>
              <a:t>1-1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D5589-6094-0625-C924-114218EDC1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1650"/>
            <a:ext cx="7264400" cy="489493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altLang="ja-JP" dirty="0"/>
              <a:t>Can we know the number of dots without counting?</a:t>
            </a:r>
            <a:endParaRPr kumimoji="1"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A05711-34F5-0075-E34E-D925C78CC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9266-EA3F-42BA-8DDB-F6A98103DC95}" type="slidenum">
              <a:rPr lang="en-GB" smtClean="0"/>
              <a:t>5</a:t>
            </a:fld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4A187C4-E729-4277-1950-9CACF6580577}"/>
              </a:ext>
            </a:extLst>
          </p:cNvPr>
          <p:cNvSpPr/>
          <p:nvPr/>
        </p:nvSpPr>
        <p:spPr>
          <a:xfrm>
            <a:off x="6779446" y="1906122"/>
            <a:ext cx="360000" cy="360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A1A5C51-F9A1-6395-0527-8A10B332B7DC}"/>
              </a:ext>
            </a:extLst>
          </p:cNvPr>
          <p:cNvSpPr/>
          <p:nvPr/>
        </p:nvSpPr>
        <p:spPr>
          <a:xfrm>
            <a:off x="1966641" y="3103520"/>
            <a:ext cx="360000" cy="360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A167CDE-F56D-504E-7753-056AC7B1BCFA}"/>
              </a:ext>
            </a:extLst>
          </p:cNvPr>
          <p:cNvSpPr/>
          <p:nvPr/>
        </p:nvSpPr>
        <p:spPr>
          <a:xfrm>
            <a:off x="5078148" y="1739400"/>
            <a:ext cx="360000" cy="360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E186EB9-0AEA-27F8-DDF7-5D8F37A5CECF}"/>
              </a:ext>
            </a:extLst>
          </p:cNvPr>
          <p:cNvSpPr/>
          <p:nvPr/>
        </p:nvSpPr>
        <p:spPr>
          <a:xfrm>
            <a:off x="6419446" y="2735054"/>
            <a:ext cx="360000" cy="360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4E9C9CD-8744-ED62-E822-5982ADEE6720}"/>
              </a:ext>
            </a:extLst>
          </p:cNvPr>
          <p:cNvSpPr/>
          <p:nvPr/>
        </p:nvSpPr>
        <p:spPr>
          <a:xfrm>
            <a:off x="3399670" y="2118206"/>
            <a:ext cx="360000" cy="360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D2B9B19-1282-EA18-6C19-20B4DE0ACC4D}"/>
              </a:ext>
            </a:extLst>
          </p:cNvPr>
          <p:cNvSpPr/>
          <p:nvPr/>
        </p:nvSpPr>
        <p:spPr>
          <a:xfrm>
            <a:off x="5223808" y="3910362"/>
            <a:ext cx="360000" cy="360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62F105F-39C6-0EF7-D15A-98B3D1ABE43E}"/>
              </a:ext>
            </a:extLst>
          </p:cNvPr>
          <p:cNvSpPr/>
          <p:nvPr/>
        </p:nvSpPr>
        <p:spPr>
          <a:xfrm>
            <a:off x="3226096" y="3666831"/>
            <a:ext cx="360000" cy="360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A57F42C-5FE0-9C7F-0919-77C4AFD702A6}"/>
              </a:ext>
            </a:extLst>
          </p:cNvPr>
          <p:cNvSpPr/>
          <p:nvPr/>
        </p:nvSpPr>
        <p:spPr>
          <a:xfrm>
            <a:off x="4365427" y="3700926"/>
            <a:ext cx="360000" cy="360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429A897-2D37-4562-9E06-8D04B84753BA}"/>
              </a:ext>
            </a:extLst>
          </p:cNvPr>
          <p:cNvSpPr/>
          <p:nvPr/>
        </p:nvSpPr>
        <p:spPr>
          <a:xfrm>
            <a:off x="7181494" y="3249000"/>
            <a:ext cx="360000" cy="360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テキスト ボックス 6">
            <a:extLst>
              <a:ext uri="{FF2B5EF4-FFF2-40B4-BE49-F238E27FC236}">
                <a16:creationId xmlns:a16="http://schemas.microsoft.com/office/drawing/2014/main" id="{81E51CBF-C812-CEA6-B880-ED1892F74851}"/>
              </a:ext>
            </a:extLst>
          </p:cNvPr>
          <p:cNvSpPr txBox="1"/>
          <p:nvPr/>
        </p:nvSpPr>
        <p:spPr>
          <a:xfrm>
            <a:off x="1128675" y="5332123"/>
            <a:ext cx="5261990" cy="83099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>
              <a:spcBef>
                <a:spcPct val="0"/>
              </a:spcBef>
              <a:buNone/>
              <a:defRPr sz="3600" b="1"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/>
              <a:t>↑</a:t>
            </a:r>
            <a:endParaRPr lang="en-US" altLang="ja-JP" sz="2400" dirty="0"/>
          </a:p>
          <a:p>
            <a:r>
              <a:rPr lang="en-US" altLang="ja-JP" sz="2400" dirty="0"/>
              <a:t>This thick line shows 5. </a:t>
            </a:r>
          </a:p>
        </p:txBody>
      </p:sp>
      <p:graphicFrame>
        <p:nvGraphicFramePr>
          <p:cNvPr id="20" name="Table 20">
            <a:extLst>
              <a:ext uri="{FF2B5EF4-FFF2-40B4-BE49-F238E27FC236}">
                <a16:creationId xmlns:a16="http://schemas.microsoft.com/office/drawing/2014/main" id="{A9605774-AD5F-24D1-DD9A-192F46A3F9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858697"/>
              </p:ext>
            </p:extLst>
          </p:nvPr>
        </p:nvGraphicFramePr>
        <p:xfrm>
          <a:off x="1059670" y="4753866"/>
          <a:ext cx="5400000" cy="540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val="3909935016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167652353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757418700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463057212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415734823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900191144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482168171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965429635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514585322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11301573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1174565"/>
                  </a:ext>
                </a:extLst>
              </a:tr>
            </a:tbl>
          </a:graphicData>
        </a:graphic>
      </p:graphicFrame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2A1198E8-B0D0-E150-AF5E-494BBC218E3B}"/>
              </a:ext>
            </a:extLst>
          </p:cNvPr>
          <p:cNvSpPr txBox="1">
            <a:spLocks/>
          </p:cNvSpPr>
          <p:nvPr/>
        </p:nvSpPr>
        <p:spPr>
          <a:xfrm>
            <a:off x="6779446" y="4171632"/>
            <a:ext cx="2813239" cy="48949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dirty="0"/>
              <a:t>How about this?</a:t>
            </a:r>
            <a:endParaRPr lang="ja-JP" altLang="en-US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C02EA0B-CEF3-D823-F6D4-5F04D29E1952}"/>
              </a:ext>
            </a:extLst>
          </p:cNvPr>
          <p:cNvGrpSpPr/>
          <p:nvPr/>
        </p:nvGrpSpPr>
        <p:grpSpPr>
          <a:xfrm>
            <a:off x="3759670" y="4659936"/>
            <a:ext cx="5083122" cy="1095093"/>
            <a:chOff x="1236604" y="3763549"/>
            <a:chExt cx="5083122" cy="1095093"/>
          </a:xfrm>
        </p:grpSpPr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78C28E59-A896-B356-FE55-B6EBCBC01336}"/>
                </a:ext>
              </a:extLst>
            </p:cNvPr>
            <p:cNvSpPr/>
            <p:nvPr/>
          </p:nvSpPr>
          <p:spPr>
            <a:xfrm>
              <a:off x="1236604" y="3763549"/>
              <a:ext cx="2226263" cy="687004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B31AFE2-C549-0838-2DA1-D0F4ECFDAECE}"/>
                </a:ext>
              </a:extLst>
            </p:cNvPr>
            <p:cNvSpPr txBox="1"/>
            <p:nvPr/>
          </p:nvSpPr>
          <p:spPr>
            <a:xfrm>
              <a:off x="2553034" y="4396977"/>
              <a:ext cx="37666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dirty="0">
                  <a:solidFill>
                    <a:srgbClr val="FF0000"/>
                  </a:solidFill>
                </a:rPr>
                <a:t>This part is 4 by </a:t>
              </a:r>
              <a:r>
                <a:rPr kumimoji="1" lang="en-US" altLang="ja-JP" sz="2400" dirty="0" err="1">
                  <a:solidFill>
                    <a:srgbClr val="FF0000"/>
                  </a:solidFill>
                </a:rPr>
                <a:t>subitising</a:t>
              </a:r>
              <a:r>
                <a:rPr kumimoji="1" lang="en-US" altLang="ja-JP" sz="2400" dirty="0">
                  <a:solidFill>
                    <a:srgbClr val="FF0000"/>
                  </a:solidFill>
                </a:rPr>
                <a:t>.</a:t>
              </a:r>
              <a:endParaRPr kumimoji="1" lang="ja-JP" altLang="en-US" sz="2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21" name="テキスト ボックス 6">
            <a:extLst>
              <a:ext uri="{FF2B5EF4-FFF2-40B4-BE49-F238E27FC236}">
                <a16:creationId xmlns:a16="http://schemas.microsoft.com/office/drawing/2014/main" id="{6CDBC18A-9E44-745A-09C0-46085D8F2D19}"/>
              </a:ext>
            </a:extLst>
          </p:cNvPr>
          <p:cNvSpPr txBox="1"/>
          <p:nvPr/>
        </p:nvSpPr>
        <p:spPr>
          <a:xfrm>
            <a:off x="8102599" y="5996260"/>
            <a:ext cx="2802007" cy="46166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>
              <a:spcBef>
                <a:spcPct val="0"/>
              </a:spcBef>
              <a:buNone/>
              <a:defRPr sz="3600" b="1"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400" dirty="0"/>
              <a:t>The answer is 9. </a:t>
            </a:r>
          </a:p>
        </p:txBody>
      </p:sp>
    </p:spTree>
    <p:extLst>
      <p:ext uri="{BB962C8B-B14F-4D97-AF65-F5344CB8AC3E}">
        <p14:creationId xmlns:p14="http://schemas.microsoft.com/office/powerpoint/2010/main" val="2019088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0.00417 L -0.06627 0.25602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20" y="12593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25 0.00417 L -0.13945 0.39584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67" y="19583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64 -0.07662 L -0.08073 0.17245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11" y="12454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0.00347 L -0.18958 0.45347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79" y="2250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411 0.00116 L -0.08659 0.1662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42" y="8241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62 -0.00672 L 0.02122 0.13842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55" y="7245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56 0.00556 L -0.16485 0.30949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21" y="15185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34 -0.00371 L -0.23893 0.42893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14" y="2162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205 -0.03171 L -0.18464 0.23241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341" y="13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7" grpId="0"/>
      <p:bldP spid="22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0445D10-9E8A-40A2-8A0A-B3C033263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359EB6-68B4-4021-BF92-962BE643B341}" type="slidenum">
              <a:rPr kumimoji="0" lang="en-Z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表 10">
            <a:extLst>
              <a:ext uri="{FF2B5EF4-FFF2-40B4-BE49-F238E27FC236}">
                <a16:creationId xmlns:a16="http://schemas.microsoft.com/office/drawing/2014/main" id="{5B4044BF-E004-4EC5-8BDD-DFC27F8655CC}"/>
              </a:ext>
            </a:extLst>
          </p:cNvPr>
          <p:cNvGraphicFramePr>
            <a:graphicFrameLocks noGrp="1"/>
          </p:cNvGraphicFramePr>
          <p:nvPr/>
        </p:nvGraphicFramePr>
        <p:xfrm>
          <a:off x="6422240" y="2642109"/>
          <a:ext cx="252000" cy="25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731407727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156013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350227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409914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932162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7756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301722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423086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7699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809378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8161704"/>
                  </a:ext>
                </a:extLst>
              </a:tr>
            </a:tbl>
          </a:graphicData>
        </a:graphic>
      </p:graphicFrame>
      <p:graphicFrame>
        <p:nvGraphicFramePr>
          <p:cNvPr id="6" name="表 10">
            <a:extLst>
              <a:ext uri="{FF2B5EF4-FFF2-40B4-BE49-F238E27FC236}">
                <a16:creationId xmlns:a16="http://schemas.microsoft.com/office/drawing/2014/main" id="{ABADCE21-64E2-40F0-9408-9072A2B0342B}"/>
              </a:ext>
            </a:extLst>
          </p:cNvPr>
          <p:cNvGraphicFramePr>
            <a:graphicFrameLocks noGrp="1"/>
          </p:cNvGraphicFramePr>
          <p:nvPr/>
        </p:nvGraphicFramePr>
        <p:xfrm>
          <a:off x="6796830" y="2642109"/>
          <a:ext cx="252000" cy="25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731407727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156013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350227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409914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932162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7756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301722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423086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7699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809378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8161704"/>
                  </a:ext>
                </a:extLst>
              </a:tr>
            </a:tbl>
          </a:graphicData>
        </a:graphic>
      </p:graphicFrame>
      <p:graphicFrame>
        <p:nvGraphicFramePr>
          <p:cNvPr id="7" name="表 10">
            <a:extLst>
              <a:ext uri="{FF2B5EF4-FFF2-40B4-BE49-F238E27FC236}">
                <a16:creationId xmlns:a16="http://schemas.microsoft.com/office/drawing/2014/main" id="{97517B1E-A3E6-45BF-B729-E278E784372E}"/>
              </a:ext>
            </a:extLst>
          </p:cNvPr>
          <p:cNvGraphicFramePr>
            <a:graphicFrameLocks noGrp="1"/>
          </p:cNvGraphicFramePr>
          <p:nvPr/>
        </p:nvGraphicFramePr>
        <p:xfrm>
          <a:off x="7166588" y="2642109"/>
          <a:ext cx="252000" cy="25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731407727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156013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350227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409914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932162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7756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301722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423086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7699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809378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8161704"/>
                  </a:ext>
                </a:extLst>
              </a:tr>
            </a:tbl>
          </a:graphicData>
        </a:graphic>
      </p:graphicFrame>
      <p:graphicFrame>
        <p:nvGraphicFramePr>
          <p:cNvPr id="8" name="表 10">
            <a:extLst>
              <a:ext uri="{FF2B5EF4-FFF2-40B4-BE49-F238E27FC236}">
                <a16:creationId xmlns:a16="http://schemas.microsoft.com/office/drawing/2014/main" id="{E9233974-911A-44E7-BBC9-CCDBDBCC20FA}"/>
              </a:ext>
            </a:extLst>
          </p:cNvPr>
          <p:cNvGraphicFramePr>
            <a:graphicFrameLocks noGrp="1"/>
          </p:cNvGraphicFramePr>
          <p:nvPr/>
        </p:nvGraphicFramePr>
        <p:xfrm>
          <a:off x="7491368" y="2642109"/>
          <a:ext cx="252000" cy="25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731407727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156013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350227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409914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932162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7756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301722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423086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7699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809378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8161704"/>
                  </a:ext>
                </a:extLst>
              </a:tr>
            </a:tbl>
          </a:graphicData>
        </a:graphic>
      </p:graphicFrame>
      <p:graphicFrame>
        <p:nvGraphicFramePr>
          <p:cNvPr id="9" name="表 10">
            <a:extLst>
              <a:ext uri="{FF2B5EF4-FFF2-40B4-BE49-F238E27FC236}">
                <a16:creationId xmlns:a16="http://schemas.microsoft.com/office/drawing/2014/main" id="{D3015BA7-901B-42BD-9E14-A10F622872B3}"/>
              </a:ext>
            </a:extLst>
          </p:cNvPr>
          <p:cNvGraphicFramePr>
            <a:graphicFrameLocks noGrp="1"/>
          </p:cNvGraphicFramePr>
          <p:nvPr/>
        </p:nvGraphicFramePr>
        <p:xfrm>
          <a:off x="7823648" y="2659599"/>
          <a:ext cx="252000" cy="25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731407727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156013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350227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409914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932162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7756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301722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423086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7699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809378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8161704"/>
                  </a:ext>
                </a:extLst>
              </a:tr>
            </a:tbl>
          </a:graphicData>
        </a:graphic>
      </p:graphicFrame>
      <p:graphicFrame>
        <p:nvGraphicFramePr>
          <p:cNvPr id="10" name="表 10">
            <a:extLst>
              <a:ext uri="{FF2B5EF4-FFF2-40B4-BE49-F238E27FC236}">
                <a16:creationId xmlns:a16="http://schemas.microsoft.com/office/drawing/2014/main" id="{D3EEEBE5-054A-4451-89A3-08651451AAA9}"/>
              </a:ext>
            </a:extLst>
          </p:cNvPr>
          <p:cNvGraphicFramePr>
            <a:graphicFrameLocks noGrp="1"/>
          </p:cNvGraphicFramePr>
          <p:nvPr/>
        </p:nvGraphicFramePr>
        <p:xfrm>
          <a:off x="2986866" y="2473757"/>
          <a:ext cx="2520000" cy="25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731407727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3006405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3603423264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485265712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1290719663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1659032658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815932981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3724791822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5112796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1603866411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56013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50227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09914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32162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7756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1722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423086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699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09378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161704"/>
                  </a:ext>
                </a:extLst>
              </a:tr>
            </a:tbl>
          </a:graphicData>
        </a:graphic>
      </p:graphicFrame>
      <p:sp>
        <p:nvSpPr>
          <p:cNvPr id="11" name="Flowchart: Magnetic Disk 41">
            <a:extLst>
              <a:ext uri="{FF2B5EF4-FFF2-40B4-BE49-F238E27FC236}">
                <a16:creationId xmlns:a16="http://schemas.microsoft.com/office/drawing/2014/main" id="{C2D12D88-A19C-4E7E-8CE0-C1434637EEC9}"/>
              </a:ext>
            </a:extLst>
          </p:cNvPr>
          <p:cNvSpPr/>
          <p:nvPr/>
        </p:nvSpPr>
        <p:spPr>
          <a:xfrm>
            <a:off x="10608863" y="3199330"/>
            <a:ext cx="266281" cy="223557"/>
          </a:xfrm>
          <a:prstGeom prst="flowChartMagneticDisk">
            <a:avLst/>
          </a:prstGeom>
          <a:solidFill>
            <a:srgbClr val="00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2" name="表 10">
            <a:extLst>
              <a:ext uri="{FF2B5EF4-FFF2-40B4-BE49-F238E27FC236}">
                <a16:creationId xmlns:a16="http://schemas.microsoft.com/office/drawing/2014/main" id="{8C33C030-6212-489C-BED0-B16B40ABEE95}"/>
              </a:ext>
            </a:extLst>
          </p:cNvPr>
          <p:cNvGraphicFramePr>
            <a:graphicFrameLocks noGrp="1"/>
          </p:cNvGraphicFramePr>
          <p:nvPr/>
        </p:nvGraphicFramePr>
        <p:xfrm>
          <a:off x="8877488" y="1870827"/>
          <a:ext cx="360000" cy="360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731407727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156013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350227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409914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932162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77561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301722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423086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76991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809378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8161704"/>
                  </a:ext>
                </a:extLst>
              </a:tr>
            </a:tbl>
          </a:graphicData>
        </a:graphic>
      </p:graphicFrame>
      <p:graphicFrame>
        <p:nvGraphicFramePr>
          <p:cNvPr id="13" name="表 10">
            <a:extLst>
              <a:ext uri="{FF2B5EF4-FFF2-40B4-BE49-F238E27FC236}">
                <a16:creationId xmlns:a16="http://schemas.microsoft.com/office/drawing/2014/main" id="{7D77F623-240B-46A3-B52D-C94A1A7575B2}"/>
              </a:ext>
            </a:extLst>
          </p:cNvPr>
          <p:cNvGraphicFramePr>
            <a:graphicFrameLocks noGrp="1"/>
          </p:cNvGraphicFramePr>
          <p:nvPr/>
        </p:nvGraphicFramePr>
        <p:xfrm>
          <a:off x="9392026" y="1870827"/>
          <a:ext cx="360000" cy="360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731407727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156013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350227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409914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932162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77561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301722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423086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76991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809378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8161704"/>
                  </a:ext>
                </a:extLst>
              </a:tr>
            </a:tbl>
          </a:graphicData>
        </a:graphic>
      </p:graphicFrame>
      <p:graphicFrame>
        <p:nvGraphicFramePr>
          <p:cNvPr id="14" name="表 10">
            <a:extLst>
              <a:ext uri="{FF2B5EF4-FFF2-40B4-BE49-F238E27FC236}">
                <a16:creationId xmlns:a16="http://schemas.microsoft.com/office/drawing/2014/main" id="{8C8F0F5B-E916-43F2-A291-8D4FBC722C0D}"/>
              </a:ext>
            </a:extLst>
          </p:cNvPr>
          <p:cNvGraphicFramePr>
            <a:graphicFrameLocks noGrp="1"/>
          </p:cNvGraphicFramePr>
          <p:nvPr/>
        </p:nvGraphicFramePr>
        <p:xfrm>
          <a:off x="3139266" y="2626157"/>
          <a:ext cx="2520000" cy="25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731407727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3006405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3603423264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485265712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1290719663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1659032658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815932981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3724791822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5112796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1603866411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56013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50227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09914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32162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7756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1722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423086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699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09378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161704"/>
                  </a:ext>
                </a:extLst>
              </a:tr>
            </a:tbl>
          </a:graphicData>
        </a:graphic>
      </p:graphicFrame>
      <p:graphicFrame>
        <p:nvGraphicFramePr>
          <p:cNvPr id="15" name="表 10">
            <a:extLst>
              <a:ext uri="{FF2B5EF4-FFF2-40B4-BE49-F238E27FC236}">
                <a16:creationId xmlns:a16="http://schemas.microsoft.com/office/drawing/2014/main" id="{7A8117A9-6441-4D38-AEAA-36795AF8516C}"/>
              </a:ext>
            </a:extLst>
          </p:cNvPr>
          <p:cNvGraphicFramePr>
            <a:graphicFrameLocks noGrp="1"/>
          </p:cNvGraphicFramePr>
          <p:nvPr/>
        </p:nvGraphicFramePr>
        <p:xfrm>
          <a:off x="3291666" y="2778557"/>
          <a:ext cx="2520000" cy="25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731407727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3006405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3603423264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485265712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1290719663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1659032658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815932981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3724791822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5112796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1603866411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56013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50227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09914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32162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7756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1722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423086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699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09378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161704"/>
                  </a:ext>
                </a:extLst>
              </a:tr>
            </a:tbl>
          </a:graphicData>
        </a:graphic>
      </p:graphicFrame>
      <p:graphicFrame>
        <p:nvGraphicFramePr>
          <p:cNvPr id="16" name="表 10">
            <a:extLst>
              <a:ext uri="{FF2B5EF4-FFF2-40B4-BE49-F238E27FC236}">
                <a16:creationId xmlns:a16="http://schemas.microsoft.com/office/drawing/2014/main" id="{E77A5EE2-AF8D-47B9-9DED-8686FB4273B8}"/>
              </a:ext>
            </a:extLst>
          </p:cNvPr>
          <p:cNvGraphicFramePr>
            <a:graphicFrameLocks noGrp="1"/>
          </p:cNvGraphicFramePr>
          <p:nvPr/>
        </p:nvGraphicFramePr>
        <p:xfrm>
          <a:off x="3444066" y="2930957"/>
          <a:ext cx="2520000" cy="25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00">
                  <a:extLst>
                    <a:ext uri="{9D8B030D-6E8A-4147-A177-3AD203B41FA5}">
                      <a16:colId xmlns:a16="http://schemas.microsoft.com/office/drawing/2014/main" val="731407727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3006405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3603423264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485265712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1290719663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1659032658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815932981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3724791822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5112796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1603866411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56013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50227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09914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32162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77561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1722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423086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699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09378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lt"/>
                        </a:rPr>
                        <a:t>●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161704"/>
                  </a:ext>
                </a:extLst>
              </a:tr>
            </a:tbl>
          </a:graphicData>
        </a:graphic>
      </p:graphicFrame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2C46E74-4050-4FD0-95ED-3C9F5FF6C69B}"/>
              </a:ext>
            </a:extLst>
          </p:cNvPr>
          <p:cNvSpPr txBox="1"/>
          <p:nvPr/>
        </p:nvSpPr>
        <p:spPr>
          <a:xfrm>
            <a:off x="3865304" y="5852255"/>
            <a:ext cx="14596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nionPro-Bold"/>
                <a:ea typeface="游ゴシック" panose="020B0400000000000000" pitchFamily="50" charset="-128"/>
                <a:cs typeface="+mn-cs"/>
              </a:rPr>
              <a:t>Hundreds</a:t>
            </a: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4689772-5BC1-4A65-B8CB-095059F5B005}"/>
              </a:ext>
            </a:extLst>
          </p:cNvPr>
          <p:cNvSpPr txBox="1"/>
          <p:nvPr/>
        </p:nvSpPr>
        <p:spPr>
          <a:xfrm>
            <a:off x="6495940" y="5852255"/>
            <a:ext cx="14596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nionPro-Bold"/>
                <a:ea typeface="游ゴシック" panose="020B0400000000000000" pitchFamily="50" charset="-128"/>
                <a:cs typeface="+mn-cs"/>
              </a:rPr>
              <a:t>Tens</a:t>
            </a: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239E93F-B83D-4E90-861B-DF5A5011D606}"/>
              </a:ext>
            </a:extLst>
          </p:cNvPr>
          <p:cNvSpPr txBox="1"/>
          <p:nvPr/>
        </p:nvSpPr>
        <p:spPr>
          <a:xfrm>
            <a:off x="8662209" y="5830590"/>
            <a:ext cx="14596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nionPro-Bold"/>
                <a:ea typeface="游ゴシック" panose="020B0400000000000000" pitchFamily="50" charset="-128"/>
                <a:cs typeface="+mn-cs"/>
              </a:rPr>
              <a:t>Ten-frames</a:t>
            </a: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" name="Flowchart: Magnetic Disk 41">
            <a:extLst>
              <a:ext uri="{FF2B5EF4-FFF2-40B4-BE49-F238E27FC236}">
                <a16:creationId xmlns:a16="http://schemas.microsoft.com/office/drawing/2014/main" id="{2371A415-7C1F-4304-A070-C3737A92084F}"/>
              </a:ext>
            </a:extLst>
          </p:cNvPr>
          <p:cNvSpPr/>
          <p:nvPr/>
        </p:nvSpPr>
        <p:spPr>
          <a:xfrm>
            <a:off x="10761263" y="3351730"/>
            <a:ext cx="266281" cy="223557"/>
          </a:xfrm>
          <a:prstGeom prst="flowChartMagneticDisk">
            <a:avLst/>
          </a:prstGeom>
          <a:solidFill>
            <a:srgbClr val="00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Flowchart: Magnetic Disk 41">
            <a:extLst>
              <a:ext uri="{FF2B5EF4-FFF2-40B4-BE49-F238E27FC236}">
                <a16:creationId xmlns:a16="http://schemas.microsoft.com/office/drawing/2014/main" id="{8E1AFBC0-8B9F-476E-B88D-3AD73D9D4E28}"/>
              </a:ext>
            </a:extLst>
          </p:cNvPr>
          <p:cNvSpPr/>
          <p:nvPr/>
        </p:nvSpPr>
        <p:spPr>
          <a:xfrm>
            <a:off x="10913663" y="3504130"/>
            <a:ext cx="266281" cy="223557"/>
          </a:xfrm>
          <a:prstGeom prst="flowChartMagneticDisk">
            <a:avLst/>
          </a:prstGeom>
          <a:solidFill>
            <a:srgbClr val="00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Flowchart: Magnetic Disk 41">
            <a:extLst>
              <a:ext uri="{FF2B5EF4-FFF2-40B4-BE49-F238E27FC236}">
                <a16:creationId xmlns:a16="http://schemas.microsoft.com/office/drawing/2014/main" id="{661CD71A-2689-46DD-BD5B-47A6C8D0104E}"/>
              </a:ext>
            </a:extLst>
          </p:cNvPr>
          <p:cNvSpPr/>
          <p:nvPr/>
        </p:nvSpPr>
        <p:spPr>
          <a:xfrm>
            <a:off x="11066063" y="3656530"/>
            <a:ext cx="266281" cy="223557"/>
          </a:xfrm>
          <a:prstGeom prst="flowChartMagneticDisk">
            <a:avLst/>
          </a:prstGeom>
          <a:solidFill>
            <a:srgbClr val="00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Flowchart: Magnetic Disk 41">
            <a:extLst>
              <a:ext uri="{FF2B5EF4-FFF2-40B4-BE49-F238E27FC236}">
                <a16:creationId xmlns:a16="http://schemas.microsoft.com/office/drawing/2014/main" id="{B67C64EF-4919-4FCA-AA12-C0DE9674E115}"/>
              </a:ext>
            </a:extLst>
          </p:cNvPr>
          <p:cNvSpPr/>
          <p:nvPr/>
        </p:nvSpPr>
        <p:spPr>
          <a:xfrm>
            <a:off x="11218463" y="3808930"/>
            <a:ext cx="266281" cy="223557"/>
          </a:xfrm>
          <a:prstGeom prst="flowChartMagneticDisk">
            <a:avLst/>
          </a:prstGeom>
          <a:solidFill>
            <a:srgbClr val="00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Flowchart: Magnetic Disk 41">
            <a:extLst>
              <a:ext uri="{FF2B5EF4-FFF2-40B4-BE49-F238E27FC236}">
                <a16:creationId xmlns:a16="http://schemas.microsoft.com/office/drawing/2014/main" id="{6CC70B01-C185-4CA0-9859-12DB96AF287F}"/>
              </a:ext>
            </a:extLst>
          </p:cNvPr>
          <p:cNvSpPr/>
          <p:nvPr/>
        </p:nvSpPr>
        <p:spPr>
          <a:xfrm>
            <a:off x="10493852" y="4010582"/>
            <a:ext cx="266281" cy="223557"/>
          </a:xfrm>
          <a:prstGeom prst="flowChartMagneticDisk">
            <a:avLst/>
          </a:prstGeom>
          <a:solidFill>
            <a:srgbClr val="00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Flowchart: Magnetic Disk 41">
            <a:extLst>
              <a:ext uri="{FF2B5EF4-FFF2-40B4-BE49-F238E27FC236}">
                <a16:creationId xmlns:a16="http://schemas.microsoft.com/office/drawing/2014/main" id="{8769B1CA-3FD1-410E-9142-17EFDDFF9FE0}"/>
              </a:ext>
            </a:extLst>
          </p:cNvPr>
          <p:cNvSpPr/>
          <p:nvPr/>
        </p:nvSpPr>
        <p:spPr>
          <a:xfrm>
            <a:off x="10646252" y="4162982"/>
            <a:ext cx="266281" cy="223557"/>
          </a:xfrm>
          <a:prstGeom prst="flowChartMagneticDisk">
            <a:avLst/>
          </a:prstGeom>
          <a:solidFill>
            <a:srgbClr val="00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Flowchart: Magnetic Disk 41">
            <a:extLst>
              <a:ext uri="{FF2B5EF4-FFF2-40B4-BE49-F238E27FC236}">
                <a16:creationId xmlns:a16="http://schemas.microsoft.com/office/drawing/2014/main" id="{37BB314E-30EA-4E5D-BE13-1897BE8A88E4}"/>
              </a:ext>
            </a:extLst>
          </p:cNvPr>
          <p:cNvSpPr/>
          <p:nvPr/>
        </p:nvSpPr>
        <p:spPr>
          <a:xfrm>
            <a:off x="10798652" y="4315382"/>
            <a:ext cx="266281" cy="223557"/>
          </a:xfrm>
          <a:prstGeom prst="flowChartMagneticDisk">
            <a:avLst/>
          </a:prstGeom>
          <a:solidFill>
            <a:srgbClr val="00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Flowchart: Magnetic Disk 41">
            <a:extLst>
              <a:ext uri="{FF2B5EF4-FFF2-40B4-BE49-F238E27FC236}">
                <a16:creationId xmlns:a16="http://schemas.microsoft.com/office/drawing/2014/main" id="{796DB010-FCBA-44C0-A201-2A9F8FD489FD}"/>
              </a:ext>
            </a:extLst>
          </p:cNvPr>
          <p:cNvSpPr/>
          <p:nvPr/>
        </p:nvSpPr>
        <p:spPr>
          <a:xfrm>
            <a:off x="10951052" y="4467782"/>
            <a:ext cx="266281" cy="223557"/>
          </a:xfrm>
          <a:prstGeom prst="flowChartMagneticDisk">
            <a:avLst/>
          </a:prstGeom>
          <a:solidFill>
            <a:srgbClr val="00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Flowchart: Magnetic Disk 41">
            <a:extLst>
              <a:ext uri="{FF2B5EF4-FFF2-40B4-BE49-F238E27FC236}">
                <a16:creationId xmlns:a16="http://schemas.microsoft.com/office/drawing/2014/main" id="{657593C0-0E21-4845-9054-5769372FA708}"/>
              </a:ext>
            </a:extLst>
          </p:cNvPr>
          <p:cNvSpPr/>
          <p:nvPr/>
        </p:nvSpPr>
        <p:spPr>
          <a:xfrm>
            <a:off x="11103452" y="4620182"/>
            <a:ext cx="266281" cy="223557"/>
          </a:xfrm>
          <a:prstGeom prst="flowChartMagneticDisk">
            <a:avLst/>
          </a:prstGeom>
          <a:solidFill>
            <a:srgbClr val="00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DF7E2458-E9EF-423A-BDEB-C687119E1BA9}"/>
              </a:ext>
            </a:extLst>
          </p:cNvPr>
          <p:cNvSpPr txBox="1"/>
          <p:nvPr/>
        </p:nvSpPr>
        <p:spPr>
          <a:xfrm>
            <a:off x="10335116" y="5702237"/>
            <a:ext cx="14596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nionPro-Bold"/>
                <a:ea typeface="游ゴシック" panose="020B0400000000000000" pitchFamily="50" charset="-128"/>
                <a:cs typeface="+mn-cs"/>
              </a:rPr>
              <a:t>Bottle tops</a:t>
            </a: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aphicFrame>
        <p:nvGraphicFramePr>
          <p:cNvPr id="33" name="表 9">
            <a:extLst>
              <a:ext uri="{FF2B5EF4-FFF2-40B4-BE49-F238E27FC236}">
                <a16:creationId xmlns:a16="http://schemas.microsoft.com/office/drawing/2014/main" id="{D8E3172D-F581-41B8-B0FD-5A973E1FE607}"/>
              </a:ext>
            </a:extLst>
          </p:cNvPr>
          <p:cNvGraphicFramePr>
            <a:graphicFrameLocks noGrp="1"/>
          </p:cNvGraphicFramePr>
          <p:nvPr/>
        </p:nvGraphicFramePr>
        <p:xfrm>
          <a:off x="299613" y="1882930"/>
          <a:ext cx="2111654" cy="385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3242975556"/>
                    </a:ext>
                  </a:extLst>
                </a:gridCol>
                <a:gridCol w="671654">
                  <a:extLst>
                    <a:ext uri="{9D8B030D-6E8A-4147-A177-3AD203B41FA5}">
                      <a16:colId xmlns:a16="http://schemas.microsoft.com/office/drawing/2014/main" val="388207402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+mn-lt"/>
                        </a:rPr>
                        <a:t>Tens</a:t>
                      </a:r>
                      <a:endParaRPr kumimoji="1" lang="ja-JP" altLang="en-US" sz="1600" dirty="0">
                        <a:latin typeface="+mn-lt"/>
                      </a:endParaRPr>
                    </a:p>
                  </a:txBody>
                  <a:tcPr marL="46923" marR="4692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+mn-lt"/>
                        </a:rPr>
                        <a:t>Ones</a:t>
                      </a:r>
                      <a:endParaRPr kumimoji="1" lang="ja-JP" altLang="en-US" sz="1600" dirty="0">
                        <a:latin typeface="+mn-lt"/>
                      </a:endParaRPr>
                    </a:p>
                  </a:txBody>
                  <a:tcPr marL="46923" marR="46923"/>
                </a:tc>
                <a:extLst>
                  <a:ext uri="{0D108BD9-81ED-4DB2-BD59-A6C34878D82A}">
                    <a16:rowId xmlns:a16="http://schemas.microsoft.com/office/drawing/2014/main" val="3970005871"/>
                  </a:ext>
                </a:extLst>
              </a:tr>
              <a:tr h="2772000">
                <a:tc>
                  <a:txBody>
                    <a:bodyPr/>
                    <a:lstStyle/>
                    <a:p>
                      <a:endParaRPr kumimoji="1" lang="ja-JP" altLang="en-US" sz="300" dirty="0"/>
                    </a:p>
                  </a:txBody>
                  <a:tcPr marL="46923" marR="4692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00" dirty="0">
                        <a:latin typeface="+mn-lt"/>
                      </a:endParaRPr>
                    </a:p>
                  </a:txBody>
                  <a:tcPr marL="46923" marR="469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0765199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>
                          <a:latin typeface="+mn-lt"/>
                        </a:rPr>
                        <a:t>Tens</a:t>
                      </a:r>
                      <a:endParaRPr kumimoji="1" lang="ja-JP" altLang="en-US" sz="1600" dirty="0">
                        <a:latin typeface="+mn-lt"/>
                      </a:endParaRPr>
                    </a:p>
                  </a:txBody>
                  <a:tcPr marL="46923" marR="4692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+mn-lt"/>
                        </a:rPr>
                        <a:t>Ones</a:t>
                      </a:r>
                      <a:endParaRPr kumimoji="1" lang="ja-JP" altLang="en-US" sz="1600" dirty="0">
                        <a:latin typeface="+mn-lt"/>
                      </a:endParaRPr>
                    </a:p>
                  </a:txBody>
                  <a:tcPr marL="46923" marR="46923"/>
                </a:tc>
                <a:extLst>
                  <a:ext uri="{0D108BD9-81ED-4DB2-BD59-A6C34878D82A}">
                    <a16:rowId xmlns:a16="http://schemas.microsoft.com/office/drawing/2014/main" val="467270091"/>
                  </a:ext>
                </a:extLst>
              </a:tr>
              <a:tr h="360000"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+mn-lt"/>
                      </a:endParaRPr>
                    </a:p>
                  </a:txBody>
                  <a:tcPr marL="46923" marR="46923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46923" marR="46923"/>
                </a:tc>
                <a:extLst>
                  <a:ext uri="{0D108BD9-81ED-4DB2-BD59-A6C34878D82A}">
                    <a16:rowId xmlns:a16="http://schemas.microsoft.com/office/drawing/2014/main" val="1535122969"/>
                  </a:ext>
                </a:extLst>
              </a:tr>
            </a:tbl>
          </a:graphicData>
        </a:graphic>
      </p:graphicFrame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B2CA0210-7BC2-4364-9D70-3CC66147CFCF}"/>
              </a:ext>
            </a:extLst>
          </p:cNvPr>
          <p:cNvSpPr txBox="1"/>
          <p:nvPr/>
        </p:nvSpPr>
        <p:spPr>
          <a:xfrm>
            <a:off x="364294" y="5916658"/>
            <a:ext cx="18227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nionPro-Bold"/>
                <a:ea typeface="游ゴシック" panose="020B0400000000000000" pitchFamily="50" charset="-128"/>
                <a:cs typeface="+mn-cs"/>
              </a:rPr>
              <a:t>Place-value table</a:t>
            </a: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0FF2F4D9-D0C0-4AD5-A874-904F6ABA9B0D}"/>
              </a:ext>
            </a:extLst>
          </p:cNvPr>
          <p:cNvSpPr txBox="1"/>
          <p:nvPr/>
        </p:nvSpPr>
        <p:spPr>
          <a:xfrm>
            <a:off x="474945" y="1057658"/>
            <a:ext cx="54891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游ゴシック" panose="020B0400000000000000" pitchFamily="50" charset="-128"/>
                <a:cs typeface="+mn-cs"/>
              </a:rPr>
              <a:t>The following </a:t>
            </a:r>
            <a:r>
              <a:rPr lang="en-GB" altLang="ja-JP" sz="2000" dirty="0">
                <a:solidFill>
                  <a:prstClr val="black"/>
                </a:solidFill>
                <a:latin typeface="Calibri"/>
                <a:ea typeface="游ゴシック" panose="020B0400000000000000" pitchFamily="50" charset="-128"/>
              </a:rPr>
              <a:t>is</a:t>
            </a:r>
            <a:r>
              <a:rPr kumimoji="0" lang="en-GB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游ゴシック" panose="020B0400000000000000" pitchFamily="50" charset="-128"/>
                <a:cs typeface="+mn-cs"/>
              </a:rPr>
              <a:t> the components of base-ten kit.</a:t>
            </a:r>
            <a:endParaRPr kumimoji="0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BC9D955C-1822-428D-8238-5B1C9905CD3B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6960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00754A"/>
              </a:solidFill>
              <a:effectLst/>
              <a:uLnTx/>
              <a:uFillTx/>
              <a:latin typeface="Verdana" panose="020B0604030504040204" pitchFamily="34" charset="0"/>
              <a:ea typeface="游ゴシック Light" panose="020B0300000000000000" pitchFamily="50" charset="-128"/>
              <a:cs typeface="+mj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B3363BE-DF22-C33D-2FD7-FB75F1C65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altLang="ja-JP" dirty="0"/>
              <a:t>Base-ten kit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62042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539E1-E754-1319-BDB5-98EE4C47F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Activity </a:t>
            </a:r>
            <a:r>
              <a:rPr kumimoji="1" lang="en-US" altLang="ja-JP" dirty="0"/>
              <a:t>1-1 (3 minutes)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D5589-6094-0625-C924-114218EDC1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857" y="1483906"/>
            <a:ext cx="9163494" cy="4028923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altLang="ja-JP" dirty="0"/>
              <a:t>&lt;Tool&gt;</a:t>
            </a:r>
          </a:p>
          <a:p>
            <a:pPr marL="0" indent="0">
              <a:buNone/>
            </a:pPr>
            <a:r>
              <a:rPr lang="en-US" altLang="ja-JP" dirty="0"/>
              <a:t>10 bottle tops and a ten-frame.</a:t>
            </a:r>
          </a:p>
          <a:p>
            <a:pPr marL="0" indent="0">
              <a:buNone/>
            </a:pPr>
            <a:r>
              <a:rPr lang="en-US" altLang="ja-JP" dirty="0"/>
              <a:t>&lt;Steps&gt;Work in pairs.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One of the participants take bottle tops (any number).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dirty="0"/>
              <a:t>The </a:t>
            </a:r>
            <a:r>
              <a:rPr lang="en-US" altLang="ja-JP" dirty="0"/>
              <a:t>other participants answer how many </a:t>
            </a:r>
            <a:r>
              <a:rPr lang="en-US" altLang="ja-JP" b="1" dirty="0"/>
              <a:t>without counting them</a:t>
            </a:r>
            <a:r>
              <a:rPr lang="en-US" altLang="ja-JP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Check the answer by placing them in a ten-frame.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Repeat 1-3 by turn.</a:t>
            </a:r>
            <a:endParaRPr kumimoji="1"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A05711-34F5-0075-E34E-D925C78CC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9266-EA3F-42BA-8DDB-F6A98103DC95}" type="slidenum">
              <a:rPr lang="en-GB" smtClean="0"/>
              <a:t>7</a:t>
            </a:fld>
            <a:endParaRPr lang="en-GB"/>
          </a:p>
        </p:txBody>
      </p:sp>
      <p:sp>
        <p:nvSpPr>
          <p:cNvPr id="21" name="Google Shape;120;p16">
            <a:extLst>
              <a:ext uri="{FF2B5EF4-FFF2-40B4-BE49-F238E27FC236}">
                <a16:creationId xmlns:a16="http://schemas.microsoft.com/office/drawing/2014/main" id="{E1C26CA1-4C06-43C8-8799-23921671D4A9}"/>
              </a:ext>
            </a:extLst>
          </p:cNvPr>
          <p:cNvSpPr txBox="1"/>
          <p:nvPr/>
        </p:nvSpPr>
        <p:spPr>
          <a:xfrm>
            <a:off x="7198617" y="5512829"/>
            <a:ext cx="4524113" cy="60934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28588" dist="76200" dir="33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13" tIns="91413" rIns="91413" bIns="91413" anchor="t" anchorCtr="0">
            <a:spAutoFit/>
          </a:bodyPr>
          <a:lstStyle/>
          <a:p>
            <a:pPr marL="0" marR="0" lvl="0" indent="0" algn="l" defTabSz="914309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Do NOT count bottle tops in a ten-frame!!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  <a:p>
            <a:pPr marL="0" marR="0" lvl="0" indent="0" algn="l" defTabSz="914309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7267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539E1-E754-1319-BDB5-98EE4C47F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Addition and subtraction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D5589-6094-0625-C924-114218EDC1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147" y="1277315"/>
            <a:ext cx="9163494" cy="489493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kumimoji="1" lang="en-US" altLang="ja-JP" dirty="0"/>
              <a:t>Addition and subtraction up to 20 are divided into the following types.</a:t>
            </a:r>
            <a:endParaRPr kumimoji="1" lang="ja-JP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A05711-34F5-0075-E34E-D925C78CC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C9266-EA3F-42BA-8DDB-F6A98103DC95}" type="slidenum">
              <a:rPr lang="en-GB" smtClean="0"/>
              <a:t>8</a:t>
            </a:fld>
            <a:endParaRPr lang="en-GB"/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562CE519-CAA0-2AD4-B094-A5DAF7258C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723981"/>
              </p:ext>
            </p:extLst>
          </p:nvPr>
        </p:nvGraphicFramePr>
        <p:xfrm>
          <a:off x="460829" y="2014232"/>
          <a:ext cx="11157857" cy="3427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1417">
                  <a:extLst>
                    <a:ext uri="{9D8B030D-6E8A-4147-A177-3AD203B41FA5}">
                      <a16:colId xmlns:a16="http://schemas.microsoft.com/office/drawing/2014/main" val="272613715"/>
                    </a:ext>
                  </a:extLst>
                </a:gridCol>
                <a:gridCol w="4107011">
                  <a:extLst>
                    <a:ext uri="{9D8B030D-6E8A-4147-A177-3AD203B41FA5}">
                      <a16:colId xmlns:a16="http://schemas.microsoft.com/office/drawing/2014/main" val="1101571277"/>
                    </a:ext>
                  </a:extLst>
                </a:gridCol>
                <a:gridCol w="4499429">
                  <a:extLst>
                    <a:ext uri="{9D8B030D-6E8A-4147-A177-3AD203B41FA5}">
                      <a16:colId xmlns:a16="http://schemas.microsoft.com/office/drawing/2014/main" val="2223568445"/>
                    </a:ext>
                  </a:extLst>
                </a:gridCol>
              </a:tblGrid>
              <a:tr h="40965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Type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Addition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Subtraction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291826"/>
                  </a:ext>
                </a:extLst>
              </a:tr>
              <a:tr h="100584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/>
                        <a:t>Without carrying or borrowing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/>
                        <a:t>(1-digit) + (1-digit) &lt; 10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/>
                        <a:t>e.g. 2 + 4 =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(1-digit) –</a:t>
                      </a:r>
                      <a:r>
                        <a:rPr kumimoji="1" lang="ja-JP" altLang="en-US" sz="2000" dirty="0"/>
                        <a:t> </a:t>
                      </a:r>
                      <a:r>
                        <a:rPr kumimoji="1" lang="en-US" altLang="ja-JP" sz="2000" dirty="0"/>
                        <a:t>(1-digit) </a:t>
                      </a:r>
                    </a:p>
                    <a:p>
                      <a:r>
                        <a:rPr kumimoji="1" lang="en-US" altLang="ja-JP" sz="2000" dirty="0"/>
                        <a:t>e.g. 5 – 3 = 2</a:t>
                      </a:r>
                      <a:endParaRPr kumimoji="1" lang="ja-JP" alt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1110262"/>
                  </a:ext>
                </a:extLst>
              </a:tr>
              <a:tr h="10058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/>
                        <a:t>Without carrying or borrowing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/>
                        <a:t>(numbers 10-18) +</a:t>
                      </a:r>
                      <a:r>
                        <a:rPr kumimoji="1" lang="en-US" altLang="ja-JP" sz="2000" dirty="0"/>
                        <a:t> (1-digit) &lt; 20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/>
                        <a:t>e.g. 12 + 4 =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/>
                        <a:t>(number 11-18) </a:t>
                      </a:r>
                      <a:r>
                        <a:rPr kumimoji="1" lang="en-US" altLang="ja-JP" sz="2000" dirty="0"/>
                        <a:t>– (1-digit) </a:t>
                      </a:r>
                      <a:r>
                        <a:rPr kumimoji="1" lang="ja-JP" altLang="en-US" sz="2000" dirty="0"/>
                        <a:t>≧</a:t>
                      </a:r>
                      <a:r>
                        <a:rPr kumimoji="1" lang="en-US" altLang="ja-JP" sz="2000" dirty="0"/>
                        <a:t> 10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/>
                        <a:t>e.g. 15 –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728699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/>
                        <a:t>With carrying and borrowing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/>
                        <a:t>(1-digit) + (1-digit) </a:t>
                      </a:r>
                      <a:r>
                        <a:rPr kumimoji="1" lang="ja-JP" altLang="en-US" sz="2000" dirty="0"/>
                        <a:t>≧</a:t>
                      </a:r>
                      <a:r>
                        <a:rPr kumimoji="1" lang="en-US" altLang="ja-JP" sz="2000" dirty="0"/>
                        <a:t> 10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/>
                        <a:t>e.g. 9 + 4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/>
                        <a:t>(number 11-18) </a:t>
                      </a:r>
                      <a:r>
                        <a:rPr kumimoji="1" lang="en-US" altLang="ja-JP" sz="2000" dirty="0"/>
                        <a:t>– (1-digit) &lt; 10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/>
                        <a:t>e.g. 15 – 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489585"/>
                  </a:ext>
                </a:extLst>
              </a:tr>
            </a:tbl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id="{BD80623C-8945-BAA4-D902-7AF91950EA96}"/>
              </a:ext>
            </a:extLst>
          </p:cNvPr>
          <p:cNvGrpSpPr/>
          <p:nvPr/>
        </p:nvGrpSpPr>
        <p:grpSpPr>
          <a:xfrm>
            <a:off x="5660274" y="4842471"/>
            <a:ext cx="4226951" cy="1725172"/>
            <a:chOff x="5085568" y="3619824"/>
            <a:chExt cx="4226951" cy="1725172"/>
          </a:xfrm>
        </p:grpSpPr>
        <p:sp>
          <p:nvSpPr>
            <p:cNvPr id="7" name="Arc 6">
              <a:extLst>
                <a:ext uri="{FF2B5EF4-FFF2-40B4-BE49-F238E27FC236}">
                  <a16:creationId xmlns:a16="http://schemas.microsoft.com/office/drawing/2014/main" id="{BD3F27B5-E8D4-0094-8E1B-ACD6D666FC12}"/>
                </a:ext>
              </a:extLst>
            </p:cNvPr>
            <p:cNvSpPr/>
            <p:nvPr/>
          </p:nvSpPr>
          <p:spPr>
            <a:xfrm flipV="1">
              <a:off x="5085568" y="3619824"/>
              <a:ext cx="2592888" cy="1223852"/>
            </a:xfrm>
            <a:prstGeom prst="arc">
              <a:avLst>
                <a:gd name="adj1" fmla="val 10874080"/>
                <a:gd name="adj2" fmla="val 0"/>
              </a:avLst>
            </a:prstGeom>
            <a:ln>
              <a:solidFill>
                <a:srgbClr val="FF0000"/>
              </a:solidFill>
              <a:headEnd type="triangle" w="med" len="med"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839B6F3-10D1-9139-6DF9-C309DE46BA38}"/>
                </a:ext>
              </a:extLst>
            </p:cNvPr>
            <p:cNvSpPr txBox="1"/>
            <p:nvPr/>
          </p:nvSpPr>
          <p:spPr>
            <a:xfrm>
              <a:off x="5545827" y="4883331"/>
              <a:ext cx="37666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dirty="0">
                  <a:solidFill>
                    <a:srgbClr val="FF0000"/>
                  </a:solidFill>
                </a:rPr>
                <a:t>They are inverse operations.</a:t>
              </a:r>
              <a:endParaRPr kumimoji="1" lang="ja-JP" altLang="en-US" sz="24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1278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0445D10-9E8A-40A2-8A0A-B3C033263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359EB6-68B4-4021-BF92-962BE643B341}" type="slidenum">
              <a:rPr kumimoji="0" lang="en-Z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ZA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3B45E33-FC77-5391-94D5-6F6090382318}"/>
              </a:ext>
            </a:extLst>
          </p:cNvPr>
          <p:cNvSpPr txBox="1"/>
          <p:nvPr/>
        </p:nvSpPr>
        <p:spPr>
          <a:xfrm>
            <a:off x="887783" y="1010284"/>
            <a:ext cx="6097044" cy="506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dirty="0"/>
              <a:t>(1-digit) + (1-digit) &lt; 10 and its inverse.</a:t>
            </a:r>
          </a:p>
        </p:txBody>
      </p:sp>
      <p:graphicFrame>
        <p:nvGraphicFramePr>
          <p:cNvPr id="32" name="Table 9">
            <a:extLst>
              <a:ext uri="{FF2B5EF4-FFF2-40B4-BE49-F238E27FC236}">
                <a16:creationId xmlns:a16="http://schemas.microsoft.com/office/drawing/2014/main" id="{8781C9D2-725C-94D9-C2E4-4F67083848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954156"/>
              </p:ext>
            </p:extLst>
          </p:nvPr>
        </p:nvGraphicFramePr>
        <p:xfrm>
          <a:off x="3902135" y="2218912"/>
          <a:ext cx="432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782411507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373740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524195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322199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948375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14141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460325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38927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783704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24714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9343400"/>
                  </a:ext>
                </a:extLst>
              </a:tr>
            </a:tbl>
          </a:graphicData>
        </a:graphic>
      </p:graphicFrame>
      <p:sp>
        <p:nvSpPr>
          <p:cNvPr id="47" name="Oval 30">
            <a:extLst>
              <a:ext uri="{FF2B5EF4-FFF2-40B4-BE49-F238E27FC236}">
                <a16:creationId xmlns:a16="http://schemas.microsoft.com/office/drawing/2014/main" id="{88DDF90B-7099-7D02-F7FB-83FA1C0C8986}"/>
              </a:ext>
            </a:extLst>
          </p:cNvPr>
          <p:cNvSpPr/>
          <p:nvPr/>
        </p:nvSpPr>
        <p:spPr>
          <a:xfrm>
            <a:off x="3992135" y="5773917"/>
            <a:ext cx="252000" cy="252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Oval 30">
            <a:extLst>
              <a:ext uri="{FF2B5EF4-FFF2-40B4-BE49-F238E27FC236}">
                <a16:creationId xmlns:a16="http://schemas.microsoft.com/office/drawing/2014/main" id="{DE220C4C-4C30-E357-D24A-CC4B608B3DCF}"/>
              </a:ext>
            </a:extLst>
          </p:cNvPr>
          <p:cNvSpPr/>
          <p:nvPr/>
        </p:nvSpPr>
        <p:spPr>
          <a:xfrm>
            <a:off x="3992135" y="6230350"/>
            <a:ext cx="252000" cy="252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84E2A26-D69C-8E65-4ADD-52E377DF4409}"/>
              </a:ext>
            </a:extLst>
          </p:cNvPr>
          <p:cNvGrpSpPr/>
          <p:nvPr/>
        </p:nvGrpSpPr>
        <p:grpSpPr>
          <a:xfrm>
            <a:off x="2840780" y="2616571"/>
            <a:ext cx="259383" cy="1579775"/>
            <a:chOff x="2248229" y="4009723"/>
            <a:chExt cx="259383" cy="1579775"/>
          </a:xfrm>
        </p:grpSpPr>
        <p:sp>
          <p:nvSpPr>
            <p:cNvPr id="34" name="Oval 30">
              <a:extLst>
                <a:ext uri="{FF2B5EF4-FFF2-40B4-BE49-F238E27FC236}">
                  <a16:creationId xmlns:a16="http://schemas.microsoft.com/office/drawing/2014/main" id="{CD4EBA15-47C6-7481-36DE-4C407D970E21}"/>
                </a:ext>
              </a:extLst>
            </p:cNvPr>
            <p:cNvSpPr/>
            <p:nvPr/>
          </p:nvSpPr>
          <p:spPr>
            <a:xfrm>
              <a:off x="2255612" y="5337498"/>
              <a:ext cx="252000" cy="252000"/>
            </a:xfrm>
            <a:prstGeom prst="ellipse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1" name="Oval 30">
              <a:extLst>
                <a:ext uri="{FF2B5EF4-FFF2-40B4-BE49-F238E27FC236}">
                  <a16:creationId xmlns:a16="http://schemas.microsoft.com/office/drawing/2014/main" id="{3C8604FA-CD43-9DD9-1038-D1CF2B7ACDCC}"/>
                </a:ext>
              </a:extLst>
            </p:cNvPr>
            <p:cNvSpPr/>
            <p:nvPr/>
          </p:nvSpPr>
          <p:spPr>
            <a:xfrm>
              <a:off x="2248229" y="4901079"/>
              <a:ext cx="252000" cy="252000"/>
            </a:xfrm>
            <a:prstGeom prst="ellipse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2" name="Oval 30">
              <a:extLst>
                <a:ext uri="{FF2B5EF4-FFF2-40B4-BE49-F238E27FC236}">
                  <a16:creationId xmlns:a16="http://schemas.microsoft.com/office/drawing/2014/main" id="{57522D4E-0C2F-A201-5D9C-6A3FBB6F7FA1}"/>
                </a:ext>
              </a:extLst>
            </p:cNvPr>
            <p:cNvSpPr/>
            <p:nvPr/>
          </p:nvSpPr>
          <p:spPr>
            <a:xfrm>
              <a:off x="2251756" y="4489939"/>
              <a:ext cx="252000" cy="252000"/>
            </a:xfrm>
            <a:prstGeom prst="ellipse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3" name="Oval 30">
              <a:extLst>
                <a:ext uri="{FF2B5EF4-FFF2-40B4-BE49-F238E27FC236}">
                  <a16:creationId xmlns:a16="http://schemas.microsoft.com/office/drawing/2014/main" id="{3BA34EC6-4043-D160-0861-C4452C274775}"/>
                </a:ext>
              </a:extLst>
            </p:cNvPr>
            <p:cNvSpPr/>
            <p:nvPr/>
          </p:nvSpPr>
          <p:spPr>
            <a:xfrm>
              <a:off x="2248229" y="4009723"/>
              <a:ext cx="252000" cy="252000"/>
            </a:xfrm>
            <a:prstGeom prst="ellipse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96AE434E-B2DD-F6B6-5BFE-BE5D22FC439D}"/>
              </a:ext>
            </a:extLst>
          </p:cNvPr>
          <p:cNvSpPr txBox="1"/>
          <p:nvPr/>
        </p:nvSpPr>
        <p:spPr>
          <a:xfrm>
            <a:off x="3154466" y="1682466"/>
            <a:ext cx="192733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dirty="0"/>
              <a:t>2 + 4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BE5D491-2B4A-14FA-152D-3CCAB4DC42D5}"/>
              </a:ext>
            </a:extLst>
          </p:cNvPr>
          <p:cNvSpPr txBox="1"/>
          <p:nvPr/>
        </p:nvSpPr>
        <p:spPr>
          <a:xfrm>
            <a:off x="6933986" y="1675716"/>
            <a:ext cx="192733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dirty="0"/>
              <a:t>5 – 3</a:t>
            </a:r>
          </a:p>
        </p:txBody>
      </p:sp>
      <p:graphicFrame>
        <p:nvGraphicFramePr>
          <p:cNvPr id="59" name="Table 9">
            <a:extLst>
              <a:ext uri="{FF2B5EF4-FFF2-40B4-BE49-F238E27FC236}">
                <a16:creationId xmlns:a16="http://schemas.microsoft.com/office/drawing/2014/main" id="{FBA43864-CB9B-CDDE-A12E-29B8C381C2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579645"/>
              </p:ext>
            </p:extLst>
          </p:nvPr>
        </p:nvGraphicFramePr>
        <p:xfrm>
          <a:off x="7681655" y="2162350"/>
          <a:ext cx="432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782411507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373740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524195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322199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948375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14141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460325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38927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783704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24714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9343400"/>
                  </a:ext>
                </a:extLst>
              </a:tr>
            </a:tbl>
          </a:graphicData>
        </a:graphic>
      </p:graphicFrame>
      <p:sp>
        <p:nvSpPr>
          <p:cNvPr id="68" name="Oval 30">
            <a:extLst>
              <a:ext uri="{FF2B5EF4-FFF2-40B4-BE49-F238E27FC236}">
                <a16:creationId xmlns:a16="http://schemas.microsoft.com/office/drawing/2014/main" id="{CFAA8D6F-C8A1-C915-E5C1-ECF4209ABC0B}"/>
              </a:ext>
            </a:extLst>
          </p:cNvPr>
          <p:cNvSpPr/>
          <p:nvPr/>
        </p:nvSpPr>
        <p:spPr>
          <a:xfrm>
            <a:off x="7771655" y="5717355"/>
            <a:ext cx="252000" cy="252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" name="Oval 30">
            <a:extLst>
              <a:ext uri="{FF2B5EF4-FFF2-40B4-BE49-F238E27FC236}">
                <a16:creationId xmlns:a16="http://schemas.microsoft.com/office/drawing/2014/main" id="{57CE3FB9-E081-8260-0CC4-CEF63AC2F51D}"/>
              </a:ext>
            </a:extLst>
          </p:cNvPr>
          <p:cNvSpPr/>
          <p:nvPr/>
        </p:nvSpPr>
        <p:spPr>
          <a:xfrm>
            <a:off x="7771655" y="6173788"/>
            <a:ext cx="252000" cy="252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C7ADBB6F-7A95-34DB-9866-7C686770934C}"/>
              </a:ext>
            </a:extLst>
          </p:cNvPr>
          <p:cNvGrpSpPr/>
          <p:nvPr/>
        </p:nvGrpSpPr>
        <p:grpSpPr>
          <a:xfrm>
            <a:off x="7764272" y="4433377"/>
            <a:ext cx="259383" cy="1099559"/>
            <a:chOff x="2248229" y="4489939"/>
            <a:chExt cx="259383" cy="1099559"/>
          </a:xfrm>
          <a:solidFill>
            <a:srgbClr val="0070C0"/>
          </a:solidFill>
        </p:grpSpPr>
        <p:sp>
          <p:nvSpPr>
            <p:cNvPr id="75" name="Oval 30">
              <a:extLst>
                <a:ext uri="{FF2B5EF4-FFF2-40B4-BE49-F238E27FC236}">
                  <a16:creationId xmlns:a16="http://schemas.microsoft.com/office/drawing/2014/main" id="{F747E215-A5B5-21CD-29E2-C08B8D7004DD}"/>
                </a:ext>
              </a:extLst>
            </p:cNvPr>
            <p:cNvSpPr/>
            <p:nvPr/>
          </p:nvSpPr>
          <p:spPr>
            <a:xfrm>
              <a:off x="2255612" y="5337498"/>
              <a:ext cx="252000" cy="252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7" name="Oval 30">
              <a:extLst>
                <a:ext uri="{FF2B5EF4-FFF2-40B4-BE49-F238E27FC236}">
                  <a16:creationId xmlns:a16="http://schemas.microsoft.com/office/drawing/2014/main" id="{68A344A3-5DC6-08FA-2568-1A83E7B84225}"/>
                </a:ext>
              </a:extLst>
            </p:cNvPr>
            <p:cNvSpPr/>
            <p:nvPr/>
          </p:nvSpPr>
          <p:spPr>
            <a:xfrm>
              <a:off x="2248229" y="4901079"/>
              <a:ext cx="252000" cy="252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8" name="Oval 30">
              <a:extLst>
                <a:ext uri="{FF2B5EF4-FFF2-40B4-BE49-F238E27FC236}">
                  <a16:creationId xmlns:a16="http://schemas.microsoft.com/office/drawing/2014/main" id="{3629B6BD-B0DD-EC25-EB91-FEE232D95087}"/>
                </a:ext>
              </a:extLst>
            </p:cNvPr>
            <p:cNvSpPr/>
            <p:nvPr/>
          </p:nvSpPr>
          <p:spPr>
            <a:xfrm>
              <a:off x="2251756" y="4489939"/>
              <a:ext cx="252000" cy="252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0" name="TextBox 60">
            <a:extLst>
              <a:ext uri="{FF2B5EF4-FFF2-40B4-BE49-F238E27FC236}">
                <a16:creationId xmlns:a16="http://schemas.microsoft.com/office/drawing/2014/main" id="{6C172A28-B045-6898-8589-1B601B91A98E}"/>
              </a:ext>
            </a:extLst>
          </p:cNvPr>
          <p:cNvSpPr txBox="1"/>
          <p:nvPr/>
        </p:nvSpPr>
        <p:spPr>
          <a:xfrm>
            <a:off x="4859350" y="4500523"/>
            <a:ext cx="536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Calibri"/>
              </a:rPr>
              <a:t>2</a:t>
            </a:r>
          </a:p>
        </p:txBody>
      </p:sp>
      <p:cxnSp>
        <p:nvCxnSpPr>
          <p:cNvPr id="82" name="Straight Connector 12">
            <a:extLst>
              <a:ext uri="{FF2B5EF4-FFF2-40B4-BE49-F238E27FC236}">
                <a16:creationId xmlns:a16="http://schemas.microsoft.com/office/drawing/2014/main" id="{AE39536D-170E-F476-8A49-00343FF273F7}"/>
              </a:ext>
            </a:extLst>
          </p:cNvPr>
          <p:cNvCxnSpPr>
            <a:cxnSpLocks/>
            <a:stCxn id="80" idx="2"/>
            <a:endCxn id="84" idx="0"/>
          </p:cNvCxnSpPr>
          <p:nvPr/>
        </p:nvCxnSpPr>
        <p:spPr>
          <a:xfrm>
            <a:off x="5127385" y="4962188"/>
            <a:ext cx="359811" cy="6378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77">
            <a:extLst>
              <a:ext uri="{FF2B5EF4-FFF2-40B4-BE49-F238E27FC236}">
                <a16:creationId xmlns:a16="http://schemas.microsoft.com/office/drawing/2014/main" id="{D8D1C89B-15AC-09DF-80F1-715C8DBC0D7A}"/>
              </a:ext>
            </a:extLst>
          </p:cNvPr>
          <p:cNvCxnSpPr>
            <a:cxnSpLocks/>
            <a:stCxn id="85" idx="2"/>
            <a:endCxn id="84" idx="0"/>
          </p:cNvCxnSpPr>
          <p:nvPr/>
        </p:nvCxnSpPr>
        <p:spPr>
          <a:xfrm flipH="1">
            <a:off x="5487196" y="4962188"/>
            <a:ext cx="326285" cy="6378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CC55950C-4927-550B-1E2F-C6E16E62DB83}"/>
              </a:ext>
            </a:extLst>
          </p:cNvPr>
          <p:cNvSpPr txBox="1"/>
          <p:nvPr/>
        </p:nvSpPr>
        <p:spPr>
          <a:xfrm>
            <a:off x="5177746" y="5600023"/>
            <a:ext cx="6189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ja-JP" sz="2400" dirty="0">
                <a:solidFill>
                  <a:prstClr val="black"/>
                </a:solidFill>
                <a:latin typeface="Calibri"/>
              </a:rPr>
              <a:t>6</a:t>
            </a:r>
            <a:endParaRPr kumimoji="0" lang="en-GB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TextBox 60">
            <a:extLst>
              <a:ext uri="{FF2B5EF4-FFF2-40B4-BE49-F238E27FC236}">
                <a16:creationId xmlns:a16="http://schemas.microsoft.com/office/drawing/2014/main" id="{084EA3CD-72BF-9F2E-66E8-0AB6BB11443E}"/>
              </a:ext>
            </a:extLst>
          </p:cNvPr>
          <p:cNvSpPr txBox="1"/>
          <p:nvPr/>
        </p:nvSpPr>
        <p:spPr>
          <a:xfrm>
            <a:off x="5569813" y="4500523"/>
            <a:ext cx="487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</a:t>
            </a:r>
          </a:p>
        </p:txBody>
      </p:sp>
      <p:sp>
        <p:nvSpPr>
          <p:cNvPr id="86" name="TextBox 60">
            <a:extLst>
              <a:ext uri="{FF2B5EF4-FFF2-40B4-BE49-F238E27FC236}">
                <a16:creationId xmlns:a16="http://schemas.microsoft.com/office/drawing/2014/main" id="{A41FB71E-2A06-7316-1323-D8952482BF3E}"/>
              </a:ext>
            </a:extLst>
          </p:cNvPr>
          <p:cNvSpPr txBox="1"/>
          <p:nvPr/>
        </p:nvSpPr>
        <p:spPr>
          <a:xfrm>
            <a:off x="9149325" y="5509754"/>
            <a:ext cx="536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Calibri"/>
              </a:rPr>
              <a:t>3</a:t>
            </a:r>
          </a:p>
        </p:txBody>
      </p:sp>
      <p:cxnSp>
        <p:nvCxnSpPr>
          <p:cNvPr id="87" name="Straight Connector 12">
            <a:extLst>
              <a:ext uri="{FF2B5EF4-FFF2-40B4-BE49-F238E27FC236}">
                <a16:creationId xmlns:a16="http://schemas.microsoft.com/office/drawing/2014/main" id="{12596C71-C53E-9455-E360-BFB1CD73B130}"/>
              </a:ext>
            </a:extLst>
          </p:cNvPr>
          <p:cNvCxnSpPr>
            <a:cxnSpLocks/>
            <a:stCxn id="86" idx="0"/>
            <a:endCxn id="89" idx="2"/>
          </p:cNvCxnSpPr>
          <p:nvPr/>
        </p:nvCxnSpPr>
        <p:spPr>
          <a:xfrm flipV="1">
            <a:off x="9417360" y="4935667"/>
            <a:ext cx="332412" cy="5740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Straight Connector 77">
            <a:extLst>
              <a:ext uri="{FF2B5EF4-FFF2-40B4-BE49-F238E27FC236}">
                <a16:creationId xmlns:a16="http://schemas.microsoft.com/office/drawing/2014/main" id="{24812C30-3BDF-15CB-D56D-1137AB0F0C71}"/>
              </a:ext>
            </a:extLst>
          </p:cNvPr>
          <p:cNvCxnSpPr>
            <a:cxnSpLocks/>
            <a:stCxn id="90" idx="0"/>
            <a:endCxn id="89" idx="2"/>
          </p:cNvCxnSpPr>
          <p:nvPr/>
        </p:nvCxnSpPr>
        <p:spPr>
          <a:xfrm flipH="1" flipV="1">
            <a:off x="9749772" y="4935667"/>
            <a:ext cx="353684" cy="5740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2780ABF3-3168-6BA5-D40C-319BF61D175B}"/>
              </a:ext>
            </a:extLst>
          </p:cNvPr>
          <p:cNvSpPr txBox="1"/>
          <p:nvPr/>
        </p:nvSpPr>
        <p:spPr>
          <a:xfrm>
            <a:off x="9440322" y="4474002"/>
            <a:ext cx="6189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</a:t>
            </a:r>
          </a:p>
        </p:txBody>
      </p:sp>
      <p:sp>
        <p:nvSpPr>
          <p:cNvPr id="90" name="TextBox 60">
            <a:extLst>
              <a:ext uri="{FF2B5EF4-FFF2-40B4-BE49-F238E27FC236}">
                <a16:creationId xmlns:a16="http://schemas.microsoft.com/office/drawing/2014/main" id="{AEA1E06D-73A1-078F-8648-230733B09AB2}"/>
              </a:ext>
            </a:extLst>
          </p:cNvPr>
          <p:cNvSpPr txBox="1"/>
          <p:nvPr/>
        </p:nvSpPr>
        <p:spPr>
          <a:xfrm>
            <a:off x="9859788" y="5509754"/>
            <a:ext cx="487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6683E8D-B51D-2E4A-6581-AD43B0FA2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710797" cy="450525"/>
          </a:xfrm>
        </p:spPr>
        <p:txBody>
          <a:bodyPr/>
          <a:lstStyle/>
          <a:p>
            <a:r>
              <a:rPr kumimoji="1" lang="en-US" altLang="ja-JP" dirty="0"/>
              <a:t>Without carrying or borrowing (1-digit)</a:t>
            </a:r>
            <a:endParaRPr lang="ja-JP" altLang="en-US" dirty="0"/>
          </a:p>
        </p:txBody>
      </p:sp>
      <p:sp>
        <p:nvSpPr>
          <p:cNvPr id="33" name="TextBox 44">
            <a:extLst>
              <a:ext uri="{FF2B5EF4-FFF2-40B4-BE49-F238E27FC236}">
                <a16:creationId xmlns:a16="http://schemas.microsoft.com/office/drawing/2014/main" id="{DA22EE31-D1D0-FA3F-A6A1-0325ABB84BBA}"/>
              </a:ext>
            </a:extLst>
          </p:cNvPr>
          <p:cNvSpPr txBox="1"/>
          <p:nvPr/>
        </p:nvSpPr>
        <p:spPr>
          <a:xfrm>
            <a:off x="557464" y="4241429"/>
            <a:ext cx="3170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This thick line shows 5</a:t>
            </a: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游ゴシック" panose="020B0400000000000000" pitchFamily="50" charset="-128"/>
                <a:cs typeface="+mn-cs"/>
              </a:rPr>
              <a:t> →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5" name="正方形/長方形 13">
            <a:extLst>
              <a:ext uri="{FF2B5EF4-FFF2-40B4-BE49-F238E27FC236}">
                <a16:creationId xmlns:a16="http://schemas.microsoft.com/office/drawing/2014/main" id="{5E56405C-854F-E5E8-1C2A-EE1091DFF006}"/>
              </a:ext>
            </a:extLst>
          </p:cNvPr>
          <p:cNvSpPr/>
          <p:nvPr/>
        </p:nvSpPr>
        <p:spPr>
          <a:xfrm>
            <a:off x="4641282" y="3915237"/>
            <a:ext cx="2634719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MinionPro-Bold"/>
                <a:ea typeface="游ゴシック" panose="020B0400000000000000" pitchFamily="50" charset="-128"/>
                <a:cs typeface="+mn-cs"/>
              </a:rPr>
              <a:t>Number bonds of 6</a:t>
            </a:r>
            <a:endParaRPr kumimoji="0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6" name="正方形/長方形 13">
            <a:extLst>
              <a:ext uri="{FF2B5EF4-FFF2-40B4-BE49-F238E27FC236}">
                <a16:creationId xmlns:a16="http://schemas.microsoft.com/office/drawing/2014/main" id="{BE4C73D0-8D32-3F09-A0DB-8B1FDC258C04}"/>
              </a:ext>
            </a:extLst>
          </p:cNvPr>
          <p:cNvSpPr/>
          <p:nvPr/>
        </p:nvSpPr>
        <p:spPr>
          <a:xfrm>
            <a:off x="9161010" y="3860685"/>
            <a:ext cx="2634719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MinionPro-Bold"/>
                <a:ea typeface="游ゴシック" panose="020B0400000000000000" pitchFamily="50" charset="-128"/>
                <a:cs typeface="+mn-cs"/>
              </a:rPr>
              <a:t>Number bonds of 5</a:t>
            </a:r>
            <a:endParaRPr kumimoji="0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1080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2.22222E-6 L 0.0957 0.1997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79" y="9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7 L 0.06966 -0.16389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77" y="-8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  <p:bldP spid="85" grpId="0"/>
      <p:bldP spid="86" grpId="0"/>
      <p:bldP spid="90" grpId="0"/>
      <p:bldP spid="33" grpId="0"/>
      <p:bldP spid="35" grpId="0" animBg="1"/>
      <p:bldP spid="3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1414</TotalTime>
  <Words>2475</Words>
  <PresentationFormat>Widescreen</PresentationFormat>
  <Paragraphs>1152</Paragraphs>
  <Slides>30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0" baseType="lpstr">
      <vt:lpstr>Meiryo UI</vt:lpstr>
      <vt:lpstr>MinionPro-Bold</vt:lpstr>
      <vt:lpstr>ＭＳ Ｐゴシック</vt:lpstr>
      <vt:lpstr>游ゴシック</vt:lpstr>
      <vt:lpstr>Arial</vt:lpstr>
      <vt:lpstr>Calibri</vt:lpstr>
      <vt:lpstr>Calibri Light</vt:lpstr>
      <vt:lpstr>Cambria Math</vt:lpstr>
      <vt:lpstr>Verdana</vt:lpstr>
      <vt:lpstr>Office Theme</vt:lpstr>
      <vt:lpstr>HOW TO PREPARE FOR COLUMN METHOD IN FOUNDATION PHASE  ーPrepare our learners for fundamental skills of calculationー</vt:lpstr>
      <vt:lpstr>Introduction</vt:lpstr>
      <vt:lpstr>Outline of today’s activity</vt:lpstr>
      <vt:lpstr>Basic Knowledge and skills for Activity 1-1</vt:lpstr>
      <vt:lpstr>Basic Knowledge and skills for Activity 1-1</vt:lpstr>
      <vt:lpstr>Base-ten kit</vt:lpstr>
      <vt:lpstr>Activity 1-1 (3 minutes)</vt:lpstr>
      <vt:lpstr>Addition and subtraction</vt:lpstr>
      <vt:lpstr>Without carrying or borrowing (1-digit)</vt:lpstr>
      <vt:lpstr>Activity 1-2 (5 minutes)</vt:lpstr>
      <vt:lpstr>Without carrying or borrowing (1-digit)</vt:lpstr>
      <vt:lpstr>Addition with carrying (Make-a-ten Method)</vt:lpstr>
      <vt:lpstr>Subtraction with borrowing (Make-a-ten Method )</vt:lpstr>
      <vt:lpstr>Summary of Activity 1-2</vt:lpstr>
      <vt:lpstr>Basic Knowledge and skills for Activity 2</vt:lpstr>
      <vt:lpstr>How to organise tens and hundreds better</vt:lpstr>
      <vt:lpstr>How to organise tens and hundreds better</vt:lpstr>
      <vt:lpstr>Activity 2-1 (3 minutes)</vt:lpstr>
      <vt:lpstr>Activity 2-1</vt:lpstr>
      <vt:lpstr>Column method</vt:lpstr>
      <vt:lpstr>Column method</vt:lpstr>
      <vt:lpstr>Column method</vt:lpstr>
      <vt:lpstr>Activity 2-2 (5 minutes)</vt:lpstr>
      <vt:lpstr>Activity 2-2 (28+14)</vt:lpstr>
      <vt:lpstr>Activity 2-2 (53-26)</vt:lpstr>
      <vt:lpstr>Wrap up</vt:lpstr>
      <vt:lpstr>Importance of addition and subtraction up to 20 [1]</vt:lpstr>
      <vt:lpstr>Importance of addition and subtraction up to 20 [2]</vt:lpstr>
      <vt:lpstr>Bad Practices in TMU pilot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2020-12-01T22:58:30Z</cp:lastPrinted>
  <dcterms:created xsi:type="dcterms:W3CDTF">2020-11-24T22:41:52Z</dcterms:created>
  <dcterms:modified xsi:type="dcterms:W3CDTF">2022-06-29T09:01:17Z</dcterms:modified>
</cp:coreProperties>
</file>