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1" r:id="rId4"/>
    <p:sldId id="262" r:id="rId5"/>
  </p:sldIdLst>
  <p:sldSz cx="6858000" cy="9144000" type="screen4x3"/>
  <p:notesSz cx="6797675" cy="9926638"/>
  <p:defaultTextStyle>
    <a:defPPr>
      <a:defRPr lang="es-CO"/>
    </a:defPPr>
    <a:lvl1pPr marL="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55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1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57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42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28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13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003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858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474" y="12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607CF4-C01C-4D62-8F78-EF929DA5C8D6}" type="datetimeFigureOut">
              <a:rPr lang="es-CO" smtClean="0"/>
              <a:t>11/02/2013</a:t>
            </a:fld>
            <a:endParaRPr lang="es-C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4E5B31-60CF-4600-9177-B3D25D609FBF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25134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7"/>
            <a:ext cx="5829300" cy="196003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C40B-4E02-4FC6-A674-20BEAB3F73BB}" type="datetimeFigureOut">
              <a:rPr lang="es-CO" smtClean="0"/>
              <a:t>11/02/2013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423B1-CD73-438D-8C41-CE7761F1A9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5709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C40B-4E02-4FC6-A674-20BEAB3F73BB}" type="datetimeFigureOut">
              <a:rPr lang="es-CO" smtClean="0"/>
              <a:t>11/02/2013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423B1-CD73-438D-8C41-CE7761F1A9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2794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41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81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C40B-4E02-4FC6-A674-20BEAB3F73BB}" type="datetimeFigureOut">
              <a:rPr lang="es-CO" smtClean="0"/>
              <a:t>11/02/2013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423B1-CD73-438D-8C41-CE7761F1A9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29617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C40B-4E02-4FC6-A674-20BEAB3F73BB}" type="datetimeFigureOut">
              <a:rPr lang="es-CO" smtClean="0"/>
              <a:t>11/02/2013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423B1-CD73-438D-8C41-CE7761F1A9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2426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3" y="5875871"/>
            <a:ext cx="5829300" cy="181610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3" y="3875625"/>
            <a:ext cx="5829300" cy="2000251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68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7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05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18274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2842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274113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1980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36548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C40B-4E02-4FC6-A674-20BEAB3F73BB}" type="datetimeFigureOut">
              <a:rPr lang="es-CO" smtClean="0"/>
              <a:t>11/02/2013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423B1-CD73-438D-8C41-CE7761F1A9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01098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7" y="2844805"/>
            <a:ext cx="2257425" cy="8045451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2" y="2844805"/>
            <a:ext cx="2257425" cy="8045451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C40B-4E02-4FC6-A674-20BEAB3F73BB}" type="datetimeFigureOut">
              <a:rPr lang="es-CO" smtClean="0"/>
              <a:t>11/02/2013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423B1-CD73-438D-8C41-CE7761F1A9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67903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0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6" y="2046811"/>
            <a:ext cx="3030143" cy="85302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6855" indent="0">
              <a:buNone/>
              <a:defRPr sz="1800" b="1"/>
            </a:lvl2pPr>
            <a:lvl3pPr marL="913710" indent="0">
              <a:buNone/>
              <a:defRPr sz="1800" b="1"/>
            </a:lvl3pPr>
            <a:lvl4pPr marL="1370574" indent="0">
              <a:buNone/>
              <a:defRPr sz="1800" b="1"/>
            </a:lvl4pPr>
            <a:lvl5pPr marL="1827429" indent="0">
              <a:buNone/>
              <a:defRPr sz="1800" b="1"/>
            </a:lvl5pPr>
            <a:lvl6pPr marL="2284284" indent="0">
              <a:buNone/>
              <a:defRPr sz="1800" b="1"/>
            </a:lvl6pPr>
            <a:lvl7pPr marL="2741139" indent="0">
              <a:buNone/>
              <a:defRPr sz="1800" b="1"/>
            </a:lvl7pPr>
            <a:lvl8pPr marL="3198003" indent="0">
              <a:buNone/>
              <a:defRPr sz="1800" b="1"/>
            </a:lvl8pPr>
            <a:lvl9pPr marL="365485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6" y="2899842"/>
            <a:ext cx="3030143" cy="5268380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8" y="2046811"/>
            <a:ext cx="3031328" cy="85302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6855" indent="0">
              <a:buNone/>
              <a:defRPr sz="1800" b="1"/>
            </a:lvl2pPr>
            <a:lvl3pPr marL="913710" indent="0">
              <a:buNone/>
              <a:defRPr sz="1800" b="1"/>
            </a:lvl3pPr>
            <a:lvl4pPr marL="1370574" indent="0">
              <a:buNone/>
              <a:defRPr sz="1800" b="1"/>
            </a:lvl4pPr>
            <a:lvl5pPr marL="1827429" indent="0">
              <a:buNone/>
              <a:defRPr sz="1800" b="1"/>
            </a:lvl5pPr>
            <a:lvl6pPr marL="2284284" indent="0">
              <a:buNone/>
              <a:defRPr sz="1800" b="1"/>
            </a:lvl6pPr>
            <a:lvl7pPr marL="2741139" indent="0">
              <a:buNone/>
              <a:defRPr sz="1800" b="1"/>
            </a:lvl7pPr>
            <a:lvl8pPr marL="3198003" indent="0">
              <a:buNone/>
              <a:defRPr sz="1800" b="1"/>
            </a:lvl8pPr>
            <a:lvl9pPr marL="365485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8" y="2899842"/>
            <a:ext cx="3031328" cy="5268380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C40B-4E02-4FC6-A674-20BEAB3F73BB}" type="datetimeFigureOut">
              <a:rPr lang="es-CO" smtClean="0"/>
              <a:t>11/02/2013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423B1-CD73-438D-8C41-CE7761F1A9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6187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C40B-4E02-4FC6-A674-20BEAB3F73BB}" type="datetimeFigureOut">
              <a:rPr lang="es-CO" smtClean="0"/>
              <a:t>11/02/2013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423B1-CD73-438D-8C41-CE7761F1A9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5028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C40B-4E02-4FC6-A674-20BEAB3F73BB}" type="datetimeFigureOut">
              <a:rPr lang="es-CO" smtClean="0"/>
              <a:t>11/02/2013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423B1-CD73-438D-8C41-CE7761F1A9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0160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6" y="364071"/>
            <a:ext cx="2256233" cy="15494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3" y="364077"/>
            <a:ext cx="3833813" cy="7804151"/>
          </a:xfrm>
        </p:spPr>
        <p:txBody>
          <a:bodyPr/>
          <a:lstStyle>
            <a:lvl1pPr>
              <a:defRPr sz="3500"/>
            </a:lvl1pPr>
            <a:lvl2pPr>
              <a:defRPr sz="2600"/>
            </a:lvl2pPr>
            <a:lvl3pPr>
              <a:defRPr sz="2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6" y="1913477"/>
            <a:ext cx="2256233" cy="6254751"/>
          </a:xfrm>
        </p:spPr>
        <p:txBody>
          <a:bodyPr/>
          <a:lstStyle>
            <a:lvl1pPr marL="0" indent="0">
              <a:buNone/>
              <a:defRPr sz="1800"/>
            </a:lvl1pPr>
            <a:lvl2pPr marL="456855" indent="0">
              <a:buNone/>
              <a:defRPr sz="900"/>
            </a:lvl2pPr>
            <a:lvl3pPr marL="913710" indent="0">
              <a:buNone/>
              <a:defRPr sz="900"/>
            </a:lvl3pPr>
            <a:lvl4pPr marL="1370574" indent="0">
              <a:buNone/>
              <a:defRPr sz="900"/>
            </a:lvl4pPr>
            <a:lvl5pPr marL="1827429" indent="0">
              <a:buNone/>
              <a:defRPr sz="900"/>
            </a:lvl5pPr>
            <a:lvl6pPr marL="2284284" indent="0">
              <a:buNone/>
              <a:defRPr sz="900"/>
            </a:lvl6pPr>
            <a:lvl7pPr marL="2741139" indent="0">
              <a:buNone/>
              <a:defRPr sz="900"/>
            </a:lvl7pPr>
            <a:lvl8pPr marL="3198003" indent="0">
              <a:buNone/>
              <a:defRPr sz="900"/>
            </a:lvl8pPr>
            <a:lvl9pPr marL="36548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C40B-4E02-4FC6-A674-20BEAB3F73BB}" type="datetimeFigureOut">
              <a:rPr lang="es-CO" smtClean="0"/>
              <a:t>11/02/2013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423B1-CD73-438D-8C41-CE7761F1A9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76215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8" y="6400805"/>
            <a:ext cx="4114800" cy="755651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8" y="817031"/>
            <a:ext cx="4114800" cy="5486400"/>
          </a:xfrm>
        </p:spPr>
        <p:txBody>
          <a:bodyPr/>
          <a:lstStyle>
            <a:lvl1pPr marL="0" indent="0">
              <a:buNone/>
              <a:defRPr sz="3500"/>
            </a:lvl1pPr>
            <a:lvl2pPr marL="456855" indent="0">
              <a:buNone/>
              <a:defRPr sz="2600"/>
            </a:lvl2pPr>
            <a:lvl3pPr marL="913710" indent="0">
              <a:buNone/>
              <a:defRPr sz="2600"/>
            </a:lvl3pPr>
            <a:lvl4pPr marL="1370574" indent="0">
              <a:buNone/>
              <a:defRPr sz="1800"/>
            </a:lvl4pPr>
            <a:lvl5pPr marL="1827429" indent="0">
              <a:buNone/>
              <a:defRPr sz="1800"/>
            </a:lvl5pPr>
            <a:lvl6pPr marL="2284284" indent="0">
              <a:buNone/>
              <a:defRPr sz="1800"/>
            </a:lvl6pPr>
            <a:lvl7pPr marL="2741139" indent="0">
              <a:buNone/>
              <a:defRPr sz="1800"/>
            </a:lvl7pPr>
            <a:lvl8pPr marL="3198003" indent="0">
              <a:buNone/>
              <a:defRPr sz="1800"/>
            </a:lvl8pPr>
            <a:lvl9pPr marL="3654858" indent="0">
              <a:buNone/>
              <a:defRPr sz="1800"/>
            </a:lvl9pPr>
          </a:lstStyle>
          <a:p>
            <a:endParaRPr lang="es-C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8" y="7156457"/>
            <a:ext cx="4114800" cy="1073151"/>
          </a:xfrm>
        </p:spPr>
        <p:txBody>
          <a:bodyPr/>
          <a:lstStyle>
            <a:lvl1pPr marL="0" indent="0">
              <a:buNone/>
              <a:defRPr sz="1800"/>
            </a:lvl1pPr>
            <a:lvl2pPr marL="456855" indent="0">
              <a:buNone/>
              <a:defRPr sz="900"/>
            </a:lvl2pPr>
            <a:lvl3pPr marL="913710" indent="0">
              <a:buNone/>
              <a:defRPr sz="900"/>
            </a:lvl3pPr>
            <a:lvl4pPr marL="1370574" indent="0">
              <a:buNone/>
              <a:defRPr sz="900"/>
            </a:lvl4pPr>
            <a:lvl5pPr marL="1827429" indent="0">
              <a:buNone/>
              <a:defRPr sz="900"/>
            </a:lvl5pPr>
            <a:lvl6pPr marL="2284284" indent="0">
              <a:buNone/>
              <a:defRPr sz="900"/>
            </a:lvl6pPr>
            <a:lvl7pPr marL="2741139" indent="0">
              <a:buNone/>
              <a:defRPr sz="900"/>
            </a:lvl7pPr>
            <a:lvl8pPr marL="3198003" indent="0">
              <a:buNone/>
              <a:defRPr sz="900"/>
            </a:lvl8pPr>
            <a:lvl9pPr marL="36548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DC40B-4E02-4FC6-A674-20BEAB3F73BB}" type="datetimeFigureOut">
              <a:rPr lang="es-CO" smtClean="0"/>
              <a:t>11/02/2013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4423B1-CD73-438D-8C41-CE7761F1A9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4351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0"/>
            <a:ext cx="6172200" cy="1524000"/>
          </a:xfrm>
          <a:prstGeom prst="rect">
            <a:avLst/>
          </a:prstGeom>
        </p:spPr>
        <p:txBody>
          <a:bodyPr vert="horz" lIns="91368" tIns="45684" rIns="91368" bIns="4568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C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20"/>
          </a:xfrm>
          <a:prstGeom prst="rect">
            <a:avLst/>
          </a:prstGeom>
        </p:spPr>
        <p:txBody>
          <a:bodyPr vert="horz" lIns="91368" tIns="45684" rIns="91368" bIns="456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C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47"/>
            <a:ext cx="1600200" cy="486831"/>
          </a:xfrm>
          <a:prstGeom prst="rect">
            <a:avLst/>
          </a:prstGeom>
        </p:spPr>
        <p:txBody>
          <a:bodyPr vert="horz" lIns="91368" tIns="45684" rIns="91368" bIns="4568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ADC40B-4E02-4FC6-A674-20BEAB3F73BB}" type="datetimeFigureOut">
              <a:rPr lang="es-CO" smtClean="0"/>
              <a:t>11/02/2013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47"/>
            <a:ext cx="2171700" cy="486831"/>
          </a:xfrm>
          <a:prstGeom prst="rect">
            <a:avLst/>
          </a:prstGeom>
        </p:spPr>
        <p:txBody>
          <a:bodyPr vert="horz" lIns="91368" tIns="45684" rIns="91368" bIns="4568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47"/>
            <a:ext cx="1600200" cy="486831"/>
          </a:xfrm>
          <a:prstGeom prst="rect">
            <a:avLst/>
          </a:prstGeom>
        </p:spPr>
        <p:txBody>
          <a:bodyPr vert="horz" lIns="91368" tIns="45684" rIns="91368" bIns="4568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423B1-CD73-438D-8C41-CE7761F1A942}" type="slidenum">
              <a:rPr lang="es-CO" smtClean="0"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6921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7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41" indent="-342641" algn="l" defTabSz="91371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42394" indent="-285539" algn="l" defTabSz="91371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46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01" indent="-228428" algn="l" defTabSz="91371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56" indent="-228428" algn="l" defTabSz="91371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711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575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430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285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55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10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74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29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84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139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003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858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"/>
            <a:ext cx="6858000" cy="2459771"/>
          </a:xfrm>
          <a:solidFill>
            <a:srgbClr val="00B0F0"/>
          </a:solidFill>
        </p:spPr>
        <p:txBody>
          <a:bodyPr/>
          <a:lstStyle/>
          <a:p>
            <a:pPr algn="r"/>
            <a:r>
              <a:rPr lang="es-CO" dirty="0" smtClean="0">
                <a:solidFill>
                  <a:schemeClr val="bg1"/>
                </a:solidFill>
              </a:rPr>
              <a:t>Cooperantes Voluntarios Japoneses</a:t>
            </a:r>
            <a:endParaRPr lang="es-CO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366" y="2483771"/>
            <a:ext cx="6573004" cy="2376260"/>
          </a:xfrm>
        </p:spPr>
        <p:txBody>
          <a:bodyPr>
            <a:normAutofit fontScale="55000" lnSpcReduction="20000"/>
          </a:bodyPr>
          <a:lstStyle/>
          <a:p>
            <a:pPr lvl="0" algn="just" defTabSz="863600" eaLnBrk="0" hangingPunct="0">
              <a:lnSpc>
                <a:spcPct val="150000"/>
              </a:lnSpc>
              <a:defRPr/>
            </a:pPr>
            <a:r>
              <a:rPr lang="es-ES_tradnl" altLang="ja-JP" sz="2800" dirty="0">
                <a:latin typeface="Arial" pitchFamily="34" charset="0"/>
                <a:cs typeface="Arial" pitchFamily="34" charset="0"/>
              </a:rPr>
              <a:t>Consiste en la recepción de ciudadanos Japoneses con edades que van desde los 20 hasta los 39 años, (Voluntarios Jóvenes) y de 40 a 69 años de edad (Voluntarios Sénior), quienes voluntariamente se ofrecen para dar asistencia técnica en los países en desarrollo, </a:t>
            </a:r>
            <a:r>
              <a:rPr lang="es-CO" altLang="ja-JP" sz="2800" dirty="0">
                <a:latin typeface="Arial" pitchFamily="34" charset="0"/>
                <a:cs typeface="Arial" pitchFamily="34" charset="0"/>
              </a:rPr>
              <a:t>al mismo tiempo adquieren una valiosa experiencia en cuanto a la buena voluntad, la comprensión mutua y la expansión de sus perspectivas internacionales.</a:t>
            </a:r>
            <a:endParaRPr lang="es-ES_tradnl" altLang="ja-JP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8366" y="5000882"/>
            <a:ext cx="1532453" cy="2893027"/>
          </a:xfrm>
          <a:prstGeom prst="rect">
            <a:avLst/>
          </a:prstGeom>
          <a:noFill/>
        </p:spPr>
        <p:txBody>
          <a:bodyPr wrap="square" lIns="91368" tIns="45684" rIns="91368" bIns="45684" rtlCol="0">
            <a:spAutoFit/>
          </a:bodyPr>
          <a:lstStyle/>
          <a:p>
            <a:pPr algn="just"/>
            <a:r>
              <a:rPr lang="es-CO" sz="1400" dirty="0"/>
              <a:t>Este programa fue establecido oficialmente en Colombia desde 1985  donde a la fecha han venido al País mas de 280 voluntarios japoneses a realizar transferencia de conocimiento en diferentes áreas.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732" y="4858625"/>
            <a:ext cx="4793985" cy="332797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967132" y="7893905"/>
            <a:ext cx="4656899" cy="230760"/>
          </a:xfrm>
          <a:prstGeom prst="rect">
            <a:avLst/>
          </a:prstGeom>
          <a:noFill/>
        </p:spPr>
        <p:txBody>
          <a:bodyPr wrap="none" lIns="91368" tIns="45684" rIns="91368" bIns="45684">
            <a:spAutoFit/>
          </a:bodyPr>
          <a:lstStyle/>
          <a:p>
            <a:r>
              <a:rPr lang="es-CO" sz="900" dirty="0">
                <a:solidFill>
                  <a:schemeClr val="bg1">
                    <a:lumMod val="95000"/>
                  </a:schemeClr>
                </a:solidFill>
              </a:rPr>
              <a:t>Cooperante Voluntaria Joven, Srta. Kayoko UCHIDA, Ceramista, Artesanías de Colombia, Bogotá</a:t>
            </a:r>
          </a:p>
        </p:txBody>
      </p:sp>
    </p:spTree>
    <p:extLst>
      <p:ext uri="{BB962C8B-B14F-4D97-AF65-F5344CB8AC3E}">
        <p14:creationId xmlns:p14="http://schemas.microsoft.com/office/powerpoint/2010/main" val="58946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" y="0"/>
            <a:ext cx="3781032" cy="205172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/>
          <a:p>
            <a:r>
              <a:rPr lang="es-CO" sz="2800" b="1" dirty="0" smtClean="0">
                <a:solidFill>
                  <a:srgbClr val="FF0000"/>
                </a:solidFill>
              </a:rPr>
              <a:t>Características</a:t>
            </a:r>
            <a:endParaRPr lang="es-CO" sz="2800" b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86" y="2273674"/>
            <a:ext cx="3230814" cy="3046915"/>
          </a:xfrm>
          <a:prstGeom prst="rect">
            <a:avLst/>
          </a:prstGeom>
          <a:noFill/>
        </p:spPr>
        <p:txBody>
          <a:bodyPr wrap="square" lIns="91368" tIns="45684" rIns="91368" bIns="45684" rtlCol="0">
            <a:spAutoFit/>
          </a:bodyPr>
          <a:lstStyle/>
          <a:p>
            <a:pPr lvl="0" algn="just"/>
            <a:r>
              <a:rPr lang="es-ES_tradnl" altLang="ja-JP" sz="1600" dirty="0">
                <a:latin typeface="Arial" pitchFamily="34" charset="0"/>
                <a:cs typeface="Arial" pitchFamily="34" charset="0"/>
              </a:rPr>
              <a:t>La asistencia brindada es desarrollada mediante el trabajo directo del voluntario con la comunidad, para con ello lograr transferencia de tecnología en las áreas donde se requiera, y un entendimiento entre culturas y </a:t>
            </a:r>
            <a:r>
              <a:rPr lang="es-ES_tradnl" altLang="ja-JP" sz="1600" dirty="0" smtClean="0">
                <a:latin typeface="Arial" pitchFamily="34" charset="0"/>
                <a:cs typeface="Arial" pitchFamily="34" charset="0"/>
              </a:rPr>
              <a:t>tradiciones</a:t>
            </a:r>
          </a:p>
          <a:p>
            <a:pPr lvl="0" algn="just"/>
            <a:endParaRPr lang="es-ES_tradnl" altLang="ja-JP" sz="1600" dirty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_tradnl" altLang="ja-JP" sz="1600" dirty="0">
                <a:latin typeface="Arial" pitchFamily="34" charset="0"/>
                <a:cs typeface="Arial" pitchFamily="34" charset="0"/>
              </a:rPr>
              <a:t>El periodo de misión general es de 2 años y en el caso del corto plazo de 1 hasta 10 meses.</a:t>
            </a:r>
            <a:endParaRPr lang="en-US" altLang="ja-JP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8720" y="6948264"/>
            <a:ext cx="5328599" cy="1797342"/>
          </a:xfrm>
          <a:prstGeom prst="rect">
            <a:avLst/>
          </a:prstGeom>
          <a:noFill/>
        </p:spPr>
        <p:txBody>
          <a:bodyPr wrap="square" lIns="91368" tIns="45684" rIns="91368" bIns="45684" rtlCol="0">
            <a:spAutoFit/>
          </a:bodyPr>
          <a:lstStyle/>
          <a:p>
            <a:pPr lvl="0" algn="just" defTabSz="8636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s-ES_tradnl" altLang="ja-JP" sz="1400" dirty="0">
                <a:latin typeface="Arial" pitchFamily="34" charset="0"/>
                <a:cs typeface="Arial" pitchFamily="34" charset="0"/>
              </a:rPr>
              <a:t>Entidades Publicas del Orden Nacional, Organizaciones No Gubernamentales, en base al acuerdo de Cooperación del año de1985 entre el Gobierno de Colombia y del Japón.</a:t>
            </a:r>
          </a:p>
          <a:p>
            <a:pPr lvl="0" algn="just" defTabSz="863600" eaLnBrk="0" hangingPunct="0">
              <a:lnSpc>
                <a:spcPct val="150000"/>
              </a:lnSpc>
              <a:spcBef>
                <a:spcPct val="20000"/>
              </a:spcBef>
              <a:defRPr/>
            </a:pPr>
            <a:r>
              <a:rPr lang="es-ES_tradnl" altLang="ja-JP" sz="1400" dirty="0">
                <a:latin typeface="Arial" pitchFamily="34" charset="0"/>
                <a:cs typeface="Arial" pitchFamily="34" charset="0"/>
              </a:rPr>
              <a:t>-Presencia en ciudades principales</a:t>
            </a:r>
          </a:p>
          <a:p>
            <a:pPr lvl="0" algn="ctr" defTabSz="863600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endParaRPr lang="es-CO" altLang="ja-JP" sz="2000" dirty="0"/>
          </a:p>
        </p:txBody>
      </p:sp>
      <p:sp>
        <p:nvSpPr>
          <p:cNvPr id="12" name="Rectangle 11"/>
          <p:cNvSpPr/>
          <p:nvPr/>
        </p:nvSpPr>
        <p:spPr>
          <a:xfrm>
            <a:off x="4231612" y="5451428"/>
            <a:ext cx="2120948" cy="230760"/>
          </a:xfrm>
          <a:prstGeom prst="rect">
            <a:avLst/>
          </a:prstGeom>
          <a:noFill/>
        </p:spPr>
        <p:txBody>
          <a:bodyPr wrap="none" lIns="91368" tIns="45684" rIns="91368" bIns="45684">
            <a:spAutoFit/>
          </a:bodyPr>
          <a:lstStyle/>
          <a:p>
            <a:r>
              <a:rPr lang="es-CO" sz="900" dirty="0"/>
              <a:t>SV. Sr. Sato, SENA Valle, Diseño Industrial</a:t>
            </a:r>
          </a:p>
        </p:txBody>
      </p:sp>
      <p:pic>
        <p:nvPicPr>
          <p:cNvPr id="10" name="Picture 2" descr="\\COLSV47\Archivo Comun\07.VOLUNTARIO\FOTOS FOLLETO\Fusao SATO SV\curuso de dibujo-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034" y="1907704"/>
            <a:ext cx="2673485" cy="3528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1720571" y="6129754"/>
            <a:ext cx="37048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800" b="1" dirty="0" smtClean="0">
                <a:solidFill>
                  <a:srgbClr val="00B0F0"/>
                </a:solidFill>
              </a:rPr>
              <a:t>Entidades Beneficiarias</a:t>
            </a:r>
            <a:endParaRPr lang="es-CO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990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9982" y="2123728"/>
            <a:ext cx="560082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2000" dirty="0" smtClean="0"/>
              <a:t>La </a:t>
            </a:r>
            <a:r>
              <a:rPr lang="es-CO" sz="2000" dirty="0"/>
              <a:t>entidad solicitante </a:t>
            </a:r>
            <a:r>
              <a:rPr lang="es-CO" sz="2000" dirty="0" smtClean="0"/>
              <a:t>hace el requerimiento con el un perfil en base a la necesidad actual, elabora </a:t>
            </a:r>
            <a:r>
              <a:rPr lang="es-CO" sz="2000" dirty="0"/>
              <a:t>un plan de trabajo </a:t>
            </a:r>
            <a:r>
              <a:rPr lang="es-CO" sz="2000" dirty="0" smtClean="0"/>
              <a:t>sostenible, en </a:t>
            </a:r>
            <a:r>
              <a:rPr lang="es-CO" sz="2000" dirty="0"/>
              <a:t>un lugar designado </a:t>
            </a:r>
            <a:r>
              <a:rPr lang="es-CO" sz="2000" dirty="0" smtClean="0"/>
              <a:t>con un </a:t>
            </a:r>
            <a:r>
              <a:rPr lang="es-CO" sz="2000" dirty="0"/>
              <a:t>grupo de personas con las cuales el voluntario desarrollará las </a:t>
            </a:r>
            <a:r>
              <a:rPr lang="es-CO" sz="2000" dirty="0" smtClean="0"/>
              <a:t>actividades.</a:t>
            </a:r>
          </a:p>
          <a:p>
            <a:pPr algn="just"/>
            <a:endParaRPr lang="es-CO" sz="2000" dirty="0"/>
          </a:p>
          <a:p>
            <a:pPr algn="just"/>
            <a:r>
              <a:rPr kumimoji="0" lang="es-CO" altLang="ja-JP" sz="2000" dirty="0" smtClean="0"/>
              <a:t>Dentro de este grupo se asigna una persona como contraparte directa, quien esta </a:t>
            </a:r>
            <a:r>
              <a:rPr kumimoji="0" lang="es-CO" altLang="ja-JP" sz="2000" dirty="0"/>
              <a:t>especializada en el mismo campo </a:t>
            </a:r>
            <a:r>
              <a:rPr kumimoji="0" lang="es-CO" altLang="ja-JP" sz="2000" dirty="0" smtClean="0"/>
              <a:t>de trabajo del voluntario quien además </a:t>
            </a:r>
            <a:r>
              <a:rPr kumimoji="0" lang="es-CO" sz="2000" dirty="0" smtClean="0">
                <a:latin typeface="+mj-lt"/>
              </a:rPr>
              <a:t>dará </a:t>
            </a:r>
            <a:r>
              <a:rPr kumimoji="0" lang="es-CO" sz="2000" dirty="0">
                <a:latin typeface="+mj-lt"/>
              </a:rPr>
              <a:t>continuidad </a:t>
            </a:r>
            <a:r>
              <a:rPr kumimoji="0" lang="es-CO" sz="2000" dirty="0" smtClean="0">
                <a:latin typeface="+mj-lt"/>
              </a:rPr>
              <a:t>a </a:t>
            </a:r>
            <a:r>
              <a:rPr kumimoji="0" lang="es-CO" sz="2000" dirty="0">
                <a:latin typeface="+mj-lt"/>
              </a:rPr>
              <a:t>los programas y proyectos </a:t>
            </a:r>
            <a:r>
              <a:rPr kumimoji="0" lang="es-CO" sz="2000" dirty="0" smtClean="0">
                <a:latin typeface="+mj-lt"/>
              </a:rPr>
              <a:t>iniciados en conjunto y quien además recibirá de manera directa el conocimiento y técnica del Cooperante</a:t>
            </a:r>
            <a:r>
              <a:rPr kumimoji="0" lang="es-CO" sz="2100" dirty="0" smtClean="0">
                <a:latin typeface="+mj-lt"/>
              </a:rPr>
              <a:t>.</a:t>
            </a:r>
            <a:endParaRPr kumimoji="0" lang="en-US" sz="2100" dirty="0">
              <a:latin typeface="+mj-lt"/>
            </a:endParaRPr>
          </a:p>
          <a:p>
            <a:pPr algn="just"/>
            <a:endParaRPr lang="es-CO" sz="2100" dirty="0">
              <a:latin typeface="+mj-lt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0"/>
            <a:ext cx="6858000" cy="190770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>
            <a:lvl1pPr algn="ctr" defTabSz="91371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O" sz="1800" b="1" dirty="0" smtClean="0">
              <a:solidFill>
                <a:schemeClr val="bg1"/>
              </a:solidFill>
            </a:endParaRPr>
          </a:p>
          <a:p>
            <a:endParaRPr lang="es-CO" sz="1800" b="1" dirty="0">
              <a:solidFill>
                <a:schemeClr val="bg1"/>
              </a:solidFill>
            </a:endParaRPr>
          </a:p>
          <a:p>
            <a:endParaRPr lang="es-CO" sz="1800" b="1" dirty="0" smtClean="0">
              <a:solidFill>
                <a:schemeClr val="bg1"/>
              </a:solidFill>
            </a:endParaRPr>
          </a:p>
          <a:p>
            <a:r>
              <a:rPr lang="es-CO" sz="3200" b="1" dirty="0" smtClean="0">
                <a:solidFill>
                  <a:schemeClr val="bg1"/>
                </a:solidFill>
              </a:rPr>
              <a:t>Perfil - Actividades</a:t>
            </a:r>
            <a:endParaRPr lang="es-CO" sz="3200" b="1" dirty="0">
              <a:solidFill>
                <a:schemeClr val="bg1"/>
              </a:solidFill>
            </a:endParaRPr>
          </a:p>
        </p:txBody>
      </p:sp>
      <p:pic>
        <p:nvPicPr>
          <p:cNvPr id="9" name="図 1" descr="G:\DCIM\100_PANA\P1000913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4944" y="5940152"/>
            <a:ext cx="3552825" cy="26644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Rectangle 9"/>
          <p:cNvSpPr/>
          <p:nvPr/>
        </p:nvSpPr>
        <p:spPr>
          <a:xfrm>
            <a:off x="2912740" y="8616353"/>
            <a:ext cx="3525117" cy="369259"/>
          </a:xfrm>
          <a:prstGeom prst="rect">
            <a:avLst/>
          </a:prstGeom>
          <a:noFill/>
        </p:spPr>
        <p:txBody>
          <a:bodyPr wrap="square" lIns="91368" tIns="45684" rIns="91368" bIns="45684">
            <a:spAutoFit/>
          </a:bodyPr>
          <a:lstStyle/>
          <a:p>
            <a:r>
              <a:rPr lang="es-CO" sz="900" dirty="0" smtClean="0"/>
              <a:t>Cooperante Voluntario Sénior, Sr. </a:t>
            </a:r>
            <a:r>
              <a:rPr lang="es-CO" sz="900" dirty="0" err="1" smtClean="0"/>
              <a:t>Muneyo</a:t>
            </a:r>
            <a:r>
              <a:rPr lang="es-CO" sz="900" dirty="0" smtClean="0"/>
              <a:t> FUJISHITA</a:t>
            </a:r>
          </a:p>
          <a:p>
            <a:r>
              <a:rPr lang="es-CO" sz="900" dirty="0" smtClean="0"/>
              <a:t>(Ciencias Naturales) Escuela del Maestro, Medellín</a:t>
            </a:r>
            <a:endParaRPr lang="es-CO" sz="900" dirty="0"/>
          </a:p>
        </p:txBody>
      </p:sp>
    </p:spTree>
    <p:extLst>
      <p:ext uri="{BB962C8B-B14F-4D97-AF65-F5344CB8AC3E}">
        <p14:creationId xmlns:p14="http://schemas.microsoft.com/office/powerpoint/2010/main" val="297421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64332" y="2039521"/>
            <a:ext cx="468052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altLang="ja-JP" sz="2800" dirty="0">
                <a:latin typeface="+mj-lt"/>
              </a:rPr>
              <a:t>Durante el desarrollo de la misión, JICA se encarga de proporcionar subsidios y sufragar los gastos de la venida al país solicitante y los gastos de regreso al país de origen del voluntario.</a:t>
            </a:r>
            <a:endParaRPr lang="es-CO" sz="2800" dirty="0">
              <a:latin typeface="+mj-lt"/>
            </a:endParaRPr>
          </a:p>
        </p:txBody>
      </p:sp>
      <p:pic>
        <p:nvPicPr>
          <p:cNvPr id="10" name="Picture 13" descr="j029323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9484" y="6012160"/>
            <a:ext cx="1829472" cy="13898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6896" y="5278182"/>
            <a:ext cx="1584176" cy="1032048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736" y="5396516"/>
            <a:ext cx="1242940" cy="7953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0" y="0"/>
            <a:ext cx="6858000" cy="1907704"/>
          </a:xfrm>
          <a:prstGeom prst="rect">
            <a:avLst/>
          </a:prstGeom>
          <a:solidFill>
            <a:srgbClr val="FF0000"/>
          </a:solidFill>
        </p:spPr>
        <p:txBody>
          <a:bodyPr>
            <a:normAutofit/>
          </a:bodyPr>
          <a:lstStyle>
            <a:lvl1pPr algn="ctr" defTabSz="91371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O" sz="1800" b="1" dirty="0" smtClean="0">
              <a:solidFill>
                <a:schemeClr val="bg1"/>
              </a:solidFill>
            </a:endParaRPr>
          </a:p>
          <a:p>
            <a:endParaRPr lang="es-CO" sz="1800" b="1" dirty="0">
              <a:solidFill>
                <a:schemeClr val="bg1"/>
              </a:solidFill>
            </a:endParaRPr>
          </a:p>
          <a:p>
            <a:pPr defTabSz="863600"/>
            <a:r>
              <a:rPr lang="es-CO" sz="3200" b="1" dirty="0" err="1" smtClean="0">
                <a:solidFill>
                  <a:schemeClr val="bg1"/>
                </a:solidFill>
              </a:rPr>
              <a:t>Japan</a:t>
            </a:r>
            <a:r>
              <a:rPr lang="es-CO" sz="3200" b="1" dirty="0" smtClean="0">
                <a:solidFill>
                  <a:schemeClr val="bg1"/>
                </a:solidFill>
              </a:rPr>
              <a:t> </a:t>
            </a:r>
            <a:r>
              <a:rPr lang="es-CO" sz="3200" b="1" dirty="0" err="1">
                <a:solidFill>
                  <a:schemeClr val="bg1"/>
                </a:solidFill>
              </a:rPr>
              <a:t>Overseas</a:t>
            </a:r>
            <a:r>
              <a:rPr lang="es-CO" sz="3200" b="1" dirty="0">
                <a:solidFill>
                  <a:schemeClr val="bg1"/>
                </a:solidFill>
              </a:rPr>
              <a:t> </a:t>
            </a:r>
            <a:r>
              <a:rPr lang="es-CO" sz="3200" b="1" dirty="0" err="1">
                <a:solidFill>
                  <a:schemeClr val="bg1"/>
                </a:solidFill>
              </a:rPr>
              <a:t>Cooperation</a:t>
            </a:r>
            <a:r>
              <a:rPr lang="es-CO" sz="3200" b="1" dirty="0">
                <a:solidFill>
                  <a:schemeClr val="bg1"/>
                </a:solidFill>
              </a:rPr>
              <a:t> </a:t>
            </a:r>
            <a:r>
              <a:rPr lang="es-CO" sz="3200" b="1" dirty="0" err="1">
                <a:solidFill>
                  <a:schemeClr val="bg1"/>
                </a:solidFill>
              </a:rPr>
              <a:t>Volunteers</a:t>
            </a:r>
            <a:r>
              <a:rPr lang="es-CO" sz="3200" b="1" dirty="0">
                <a:solidFill>
                  <a:schemeClr val="bg1"/>
                </a:solidFill>
              </a:rPr>
              <a:t> (</a:t>
            </a:r>
            <a:r>
              <a:rPr lang="es-CO" sz="3200" b="1" dirty="0" err="1">
                <a:solidFill>
                  <a:schemeClr val="bg1"/>
                </a:solidFill>
              </a:rPr>
              <a:t>JOCV´s</a:t>
            </a:r>
            <a:r>
              <a:rPr lang="es-CO" sz="3200" b="1" dirty="0">
                <a:solidFill>
                  <a:schemeClr val="bg1"/>
                </a:solidFill>
              </a:rPr>
              <a:t>)</a:t>
            </a:r>
            <a:endParaRPr lang="es-ES_tradnl" altLang="es-ES_tradnl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63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382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Cooperantes Voluntarios Japoneses</vt:lpstr>
      <vt:lpstr>Características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user15</dc:creator>
  <cp:lastModifiedBy>user10</cp:lastModifiedBy>
  <cp:revision>23</cp:revision>
  <cp:lastPrinted>2013-01-24T16:17:18Z</cp:lastPrinted>
  <dcterms:created xsi:type="dcterms:W3CDTF">2013-01-24T14:10:59Z</dcterms:created>
  <dcterms:modified xsi:type="dcterms:W3CDTF">2013-02-11T21:07:05Z</dcterms:modified>
</cp:coreProperties>
</file>