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5B5DE-B7D9-4B87-A64E-B1A828506716}" v="14" dt="2025-04-11T01:40:37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0F1D9-27C3-ED06-E1C6-8C53B8AAF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D37D1D-0A6E-4FD8-0FAA-ECB73AADB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625D23-6F6E-DE19-7918-A5DBDFF4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E94801-5A45-1219-42B4-7FE4EDEA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643867-E6FF-DC20-2FD2-234C9D3D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4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1E4B2-2A12-DFED-884D-26C76B07E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32F7DC-A952-B50D-8D0A-FB6CEA687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CD8DE2-57F9-8831-3FE8-04CD20698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E9B654-D597-1A1D-321A-C5AFD401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2D0264-ECD3-A15E-44FD-32569901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22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ACC455-5D48-287A-9054-CEED3D25C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982800-2FB2-9E60-B5A7-A15FC1127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9B99B1-A6F1-2B79-75DF-4C67CF41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F072CB-1BB0-A10D-DEBE-BEDB486E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E572A-55B3-B9B8-8AC9-5C5BE7493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8829D-04B8-BA20-8EA2-654B7FAD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177BCD-E043-DB0E-00ED-6760B7DD0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40D013-A1E4-3A2B-D3B3-D1766032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B6023-8689-3BE3-188A-00A631285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A63C21-8DAE-6951-A90E-D1B1DFBE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2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5D6AB6-8829-F56E-DE04-A7CD39F7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08B947-9517-5116-7939-0B297D683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93590-20A1-46F3-ABA3-1B07DABE0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C6383E-4787-743F-E038-093E84BE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BAC497-3303-D4A2-D614-2C54CA77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3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5FFAC-1F2C-68BD-347F-4716FCD5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E5509A-3317-A877-50AD-FEADD62C9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DD8DF4-31E6-7850-68FC-C03246B44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797B74-FC89-4D76-C4A6-CDE8E280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482AD9-CBB2-4029-D10B-C7ADFBD2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623583-AD17-0C5F-F8AE-DC559355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80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316CA6-0598-E5F8-CFA1-21ADA86B8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1B24BB-F154-A00E-05F0-0D69FEE1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7908A7-8326-C7CC-E6F1-954EEA886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DD0B8F-8EA9-843C-1CB7-20FC55469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58E13FF-AAE0-E8BB-8D6C-56A0A04082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FAB612-CBBD-ED0D-BBD2-71A693D8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92C1C4-F5CB-E395-DC95-6FD1ACD23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F23F32-D94D-B67C-0D3E-4D4EB84A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6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6F277-10C1-DA49-BA5F-2030B9B6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15633A-2A96-CE7D-12DE-A261965F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A396D1-8969-A65B-54F7-A0855E86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6A9AA7-1500-0826-4A20-D42A36D8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29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CAC7DE-76C3-4873-750F-FF24854CA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D6C9BC-E453-BBA7-863D-89686979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45B958-4DC7-4079-BD8D-7D47FC13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68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2C6B2-9B55-B1CF-BB1E-F97AA986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A02A5-1FDA-ABEB-E554-8A97F63B6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F9A4E5-9C6A-B80E-CB47-F6FA98628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CABF76-2775-2C74-8ABE-42101681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1B5D3C-8FA8-B388-5F6F-38F880FB0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AB4818-5E06-0709-B19B-86BD866B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93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A69724-87DB-CD58-C7F6-C076F48C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07C73C9-7F49-2A15-22A3-5957EBD37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368390-1CE7-A4F0-8ECD-CFB0FDD57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49F65D-8C1F-43B6-F203-16C788AB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5F2B68-4DCB-2766-EF0B-CEF077F7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113D3-2ECE-6FBF-AA8B-E19E6346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84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96751-8044-90C4-8E5D-3D32E9B9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A91D0E-A18C-CE48-B020-578C4583A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E57C8-D597-B04E-0A89-273D0F435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CBAE6-094A-4253-A2E4-13185F722CD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1D4286-7A01-ADA9-009E-FA55426E8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6266C-6C3B-E347-BFA4-92D9BF7F9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F1D9A-2E06-4F79-91A9-348AF58F79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25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714C97-7F13-6003-D603-295945BEE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s-419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Informe de Trabajo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4BC8DA-9B22-3961-5FD7-90F87DD4C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2447" y="4079875"/>
            <a:ext cx="5029200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1800" dirty="0" err="1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Nombre</a:t>
            </a:r>
            <a:r>
              <a:rPr kumimoji="1"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</a:p>
          <a:p>
            <a:pPr algn="l"/>
            <a:r>
              <a:rPr lang="es-ES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Organización </a:t>
            </a:r>
            <a:endParaRPr lang="en-US" altLang="ja-JP" sz="18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l"/>
            <a:r>
              <a:rPr lang="es-ES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Posición</a:t>
            </a:r>
            <a:r>
              <a:rPr lang="ja-JP" altLang="en-US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l"/>
            <a:r>
              <a:rPr lang="es-ES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País</a:t>
            </a:r>
            <a:endParaRPr kumimoji="1"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64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42989-815B-74FF-6DCC-D8A3A2C5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94" y="365125"/>
            <a:ext cx="5426448" cy="1692276"/>
          </a:xfrm>
        </p:spPr>
        <p:txBody>
          <a:bodyPr/>
          <a:lstStyle/>
          <a:p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【</a:t>
            </a:r>
            <a: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Su país</a:t>
            </a:r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】</a:t>
            </a:r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Sistema Nacional de la Reducción de Riesgos por Desastres Volcánicos</a:t>
            </a:r>
            <a:b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6A417682-6356-7E29-EF71-9A57A8815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725870"/>
              </p:ext>
            </p:extLst>
          </p:nvPr>
        </p:nvGraphicFramePr>
        <p:xfrm>
          <a:off x="5870201" y="171450"/>
          <a:ext cx="4362451" cy="6515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68">
                  <a:extLst>
                    <a:ext uri="{9D8B030D-6E8A-4147-A177-3AD203B41FA5}">
                      <a16:colId xmlns:a16="http://schemas.microsoft.com/office/drawing/2014/main" val="938222004"/>
                    </a:ext>
                  </a:extLst>
                </a:gridCol>
                <a:gridCol w="2197083">
                  <a:extLst>
                    <a:ext uri="{9D8B030D-6E8A-4147-A177-3AD203B41FA5}">
                      <a16:colId xmlns:a16="http://schemas.microsoft.com/office/drawing/2014/main" val="1851639562"/>
                    </a:ext>
                  </a:extLst>
                </a:gridCol>
              </a:tblGrid>
              <a:tr h="547676"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 anchor="ctr"/>
                </a:tc>
                <a:extLst>
                  <a:ext uri="{0D108BD9-81ED-4DB2-BD59-A6C34878D82A}">
                    <a16:rowId xmlns:a16="http://schemas.microsoft.com/office/drawing/2014/main" val="462150255"/>
                  </a:ext>
                </a:extLst>
              </a:tr>
              <a:tr h="1096057"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Medidas</a:t>
                      </a:r>
                      <a:r>
                        <a:rPr lang="en-US" sz="1800" kern="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kern="1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Generales</a:t>
                      </a:r>
                      <a:endParaRPr lang="ja-JP" sz="1800" kern="100" dirty="0">
                        <a:effectLst/>
                        <a:latin typeface="Segoe UI" panose="020B0502040204020203" pitchFamily="34" charset="0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3570094904"/>
                  </a:ext>
                </a:extLst>
              </a:tr>
              <a:tr h="594842">
                <a:tc>
                  <a:txBody>
                    <a:bodyPr/>
                    <a:lstStyle/>
                    <a:p>
                      <a:pPr algn="ctr"/>
                      <a:r>
                        <a:rPr lang="es-ES" sz="1800" kern="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Contramedidas</a:t>
                      </a:r>
                      <a:endParaRPr lang="ja-JP" sz="1800" kern="100" dirty="0">
                        <a:effectLst/>
                        <a:latin typeface="Segoe UI" panose="020B0502040204020203" pitchFamily="34" charset="0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974247212"/>
                  </a:ext>
                </a:extLst>
              </a:tr>
              <a:tr h="1390310"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Monitoreo</a:t>
                      </a:r>
                      <a:r>
                        <a:rPr lang="en-US" sz="1800" kern="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kern="1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Alertas</a:t>
                      </a:r>
                      <a:endParaRPr lang="ja-JP" sz="1800" kern="100" dirty="0">
                        <a:effectLst/>
                        <a:latin typeface="Segoe UI" panose="020B0502040204020203" pitchFamily="34" charset="0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746174261"/>
                  </a:ext>
                </a:extLst>
              </a:tr>
              <a:tr h="1655701"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Proyectos</a:t>
                      </a:r>
                      <a:r>
                        <a:rPr lang="en-US" sz="1800" kern="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kern="1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Nacionales</a:t>
                      </a:r>
                      <a:endParaRPr lang="ja-JP" sz="1800" kern="100" dirty="0">
                        <a:effectLst/>
                        <a:latin typeface="Segoe UI" panose="020B0502040204020203" pitchFamily="34" charset="0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3283715741"/>
                  </a:ext>
                </a:extLst>
              </a:tr>
              <a:tr h="1230513">
                <a:tc>
                  <a:txBody>
                    <a:bodyPr/>
                    <a:lstStyle/>
                    <a:p>
                      <a:pPr algn="ctr"/>
                      <a:r>
                        <a:rPr lang="es-ES" sz="1800" kern="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Investigación Académica</a:t>
                      </a:r>
                      <a:endParaRPr lang="ja-JP" sz="1800" kern="100" dirty="0">
                        <a:effectLst/>
                        <a:latin typeface="Segoe UI" panose="020B0502040204020203" pitchFamily="34" charset="0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426414163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8BC22D-F935-CF8C-5D3B-4DC901CC78F9}"/>
              </a:ext>
            </a:extLst>
          </p:cNvPr>
          <p:cNvSpPr/>
          <p:nvPr/>
        </p:nvSpPr>
        <p:spPr>
          <a:xfrm>
            <a:off x="8059274" y="194982"/>
            <a:ext cx="2181226" cy="6551295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464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3D9B4-D034-FC6A-6146-F07D787A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1)Sumario de tareas:</a:t>
            </a:r>
            <a:endParaRPr kumimoji="1" lang="ja-JP" altLang="en-US" sz="80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009E96-9546-FC14-775F-D2F8F2746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679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FA16CB-2284-E713-B7DD-4B746AFC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7" y="189203"/>
            <a:ext cx="10829365" cy="1690689"/>
          </a:xfrm>
        </p:spPr>
        <p:txBody>
          <a:bodyPr>
            <a:normAutofit/>
          </a:bodyPr>
          <a:lstStyle/>
          <a:p>
            <a:r>
              <a:rPr lang="es-ES" altLang="ja-JP" sz="18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2)Sumario de la organización del participante</a:t>
            </a:r>
            <a:br>
              <a:rPr lang="es-ES" altLang="ja-JP" sz="18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s-ES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Tomando el ejemplo siguiente como referencia, dibuje un organigrama e indique su departamento/división/sección con una doble línea (ejemplo)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693C0FF-2F96-9898-545F-98A94D31B45A}"/>
              </a:ext>
            </a:extLst>
          </p:cNvPr>
          <p:cNvGrpSpPr>
            <a:grpSpLocks/>
          </p:cNvGrpSpPr>
          <p:nvPr/>
        </p:nvGrpSpPr>
        <p:grpSpPr bwMode="auto">
          <a:xfrm>
            <a:off x="1936848" y="1929592"/>
            <a:ext cx="7892953" cy="4316337"/>
            <a:chOff x="2601" y="10441"/>
            <a:chExt cx="6720" cy="4743"/>
          </a:xfrm>
        </p:grpSpPr>
        <p:cxnSp>
          <p:nvCxnSpPr>
            <p:cNvPr id="38" name="Line 305">
              <a:extLst>
                <a:ext uri="{FF2B5EF4-FFF2-40B4-BE49-F238E27FC236}">
                  <a16:creationId xmlns:a16="http://schemas.microsoft.com/office/drawing/2014/main" id="{5CE0130B-701E-E4F4-3E78-8CE703F2A9FD}"/>
                </a:ext>
              </a:extLst>
            </p:cNvPr>
            <p:cNvCxnSpPr/>
            <p:nvPr/>
          </p:nvCxnSpPr>
          <p:spPr bwMode="auto">
            <a:xfrm flipV="1">
              <a:off x="8361" y="12291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306">
              <a:extLst>
                <a:ext uri="{FF2B5EF4-FFF2-40B4-BE49-F238E27FC236}">
                  <a16:creationId xmlns:a16="http://schemas.microsoft.com/office/drawing/2014/main" id="{D9E44579-9341-E412-0862-0AA034A156A3}"/>
                </a:ext>
              </a:extLst>
            </p:cNvPr>
            <p:cNvCxnSpPr/>
            <p:nvPr/>
          </p:nvCxnSpPr>
          <p:spPr bwMode="auto">
            <a:xfrm flipV="1">
              <a:off x="3561" y="12271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0" name="Group 307">
              <a:extLst>
                <a:ext uri="{FF2B5EF4-FFF2-40B4-BE49-F238E27FC236}">
                  <a16:creationId xmlns:a16="http://schemas.microsoft.com/office/drawing/2014/main" id="{A113157D-E22C-F2A2-591E-5A9EE6139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1" y="10441"/>
              <a:ext cx="6720" cy="4743"/>
              <a:chOff x="2601" y="10441"/>
              <a:chExt cx="6720" cy="4743"/>
            </a:xfrm>
          </p:grpSpPr>
          <p:cxnSp>
            <p:nvCxnSpPr>
              <p:cNvPr id="41" name="Line 308">
                <a:extLst>
                  <a:ext uri="{FF2B5EF4-FFF2-40B4-BE49-F238E27FC236}">
                    <a16:creationId xmlns:a16="http://schemas.microsoft.com/office/drawing/2014/main" id="{9E486AB5-FA55-FA5A-F6EC-D961AFC6993C}"/>
                  </a:ext>
                </a:extLst>
              </p:cNvPr>
              <p:cNvCxnSpPr/>
              <p:nvPr/>
            </p:nvCxnSpPr>
            <p:spPr bwMode="auto">
              <a:xfrm flipV="1">
                <a:off x="5961" y="10951"/>
                <a:ext cx="0" cy="3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309">
                <a:extLst>
                  <a:ext uri="{FF2B5EF4-FFF2-40B4-BE49-F238E27FC236}">
                    <a16:creationId xmlns:a16="http://schemas.microsoft.com/office/drawing/2014/main" id="{83AB4487-528D-74C8-7388-258837E63E36}"/>
                  </a:ext>
                </a:extLst>
              </p:cNvPr>
              <p:cNvCxnSpPr/>
              <p:nvPr/>
            </p:nvCxnSpPr>
            <p:spPr bwMode="auto">
              <a:xfrm flipV="1">
                <a:off x="4041" y="14351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3" name="Text Box 310">
                <a:extLst>
                  <a:ext uri="{FF2B5EF4-FFF2-40B4-BE49-F238E27FC236}">
                    <a16:creationId xmlns:a16="http://schemas.microsoft.com/office/drawing/2014/main" id="{51BC3C21-4634-D748-2AB6-91803BBF06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1" y="11986"/>
                <a:ext cx="1920" cy="6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Departamento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 Box 311">
                <a:extLst>
                  <a:ext uri="{FF2B5EF4-FFF2-40B4-BE49-F238E27FC236}">
                    <a16:creationId xmlns:a16="http://schemas.microsoft.com/office/drawing/2014/main" id="{5E2A4BF9-3495-A5D2-D436-A3806BCA0F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1" y="11986"/>
                <a:ext cx="1920" cy="6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Departamento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 Box 312">
                <a:extLst>
                  <a:ext uri="{FF2B5EF4-FFF2-40B4-BE49-F238E27FC236}">
                    <a16:creationId xmlns:a16="http://schemas.microsoft.com/office/drawing/2014/main" id="{63D0FB68-C016-920C-0377-7FC223F8A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1" y="14551"/>
                <a:ext cx="1920" cy="6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/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Sección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 Box 313">
                <a:extLst>
                  <a:ext uri="{FF2B5EF4-FFF2-40B4-BE49-F238E27FC236}">
                    <a16:creationId xmlns:a16="http://schemas.microsoft.com/office/drawing/2014/main" id="{EAD8A5B6-B515-BE4F-7A25-9EF739D062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1" y="13471"/>
                <a:ext cx="1920" cy="66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 dirty="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División</a:t>
                </a:r>
                <a:r>
                  <a:rPr lang="en-US" sz="11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sz="1100" kern="100" dirty="0" err="1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xxxxxxxxxxx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lang="en-US" sz="1100" kern="100" dirty="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 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 Box 314">
                <a:extLst>
                  <a:ext uri="{FF2B5EF4-FFF2-40B4-BE49-F238E27FC236}">
                    <a16:creationId xmlns:a16="http://schemas.microsoft.com/office/drawing/2014/main" id="{BCAB0937-DFBD-7B03-24F0-C5A81F3D11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1" y="13471"/>
                <a:ext cx="1920" cy="6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División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 Box 315">
                <a:extLst>
                  <a:ext uri="{FF2B5EF4-FFF2-40B4-BE49-F238E27FC236}">
                    <a16:creationId xmlns:a16="http://schemas.microsoft.com/office/drawing/2014/main" id="{C89240C9-A142-90EB-06B1-AF5E5DA116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1" y="13471"/>
                <a:ext cx="1920" cy="69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División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9" name="Line 316">
                <a:extLst>
                  <a:ext uri="{FF2B5EF4-FFF2-40B4-BE49-F238E27FC236}">
                    <a16:creationId xmlns:a16="http://schemas.microsoft.com/office/drawing/2014/main" id="{0D4C1BED-0E1F-ED62-B136-74EA6D24DB91}"/>
                  </a:ext>
                </a:extLst>
              </p:cNvPr>
              <p:cNvCxnSpPr/>
              <p:nvPr/>
            </p:nvCxnSpPr>
            <p:spPr bwMode="auto">
              <a:xfrm flipV="1">
                <a:off x="3561" y="11551"/>
                <a:ext cx="4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317">
                <a:extLst>
                  <a:ext uri="{FF2B5EF4-FFF2-40B4-BE49-F238E27FC236}">
                    <a16:creationId xmlns:a16="http://schemas.microsoft.com/office/drawing/2014/main" id="{8F695F46-E3ED-0879-397A-B3DDB091ED67}"/>
                  </a:ext>
                </a:extLst>
              </p:cNvPr>
              <p:cNvCxnSpPr/>
              <p:nvPr/>
            </p:nvCxnSpPr>
            <p:spPr bwMode="auto">
              <a:xfrm flipV="1">
                <a:off x="8361" y="11551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318">
                <a:extLst>
                  <a:ext uri="{FF2B5EF4-FFF2-40B4-BE49-F238E27FC236}">
                    <a16:creationId xmlns:a16="http://schemas.microsoft.com/office/drawing/2014/main" id="{5F4B3235-4713-773E-ABFC-633549CC2084}"/>
                  </a:ext>
                </a:extLst>
              </p:cNvPr>
              <p:cNvCxnSpPr/>
              <p:nvPr/>
            </p:nvCxnSpPr>
            <p:spPr bwMode="auto">
              <a:xfrm flipV="1">
                <a:off x="3561" y="11551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319">
                <a:extLst>
                  <a:ext uri="{FF2B5EF4-FFF2-40B4-BE49-F238E27FC236}">
                    <a16:creationId xmlns:a16="http://schemas.microsoft.com/office/drawing/2014/main" id="{4E9E33FE-30D9-6E02-8C7B-D475323C0A1F}"/>
                  </a:ext>
                </a:extLst>
              </p:cNvPr>
              <p:cNvCxnSpPr/>
              <p:nvPr/>
            </p:nvCxnSpPr>
            <p:spPr bwMode="auto">
              <a:xfrm flipV="1">
                <a:off x="4041" y="14331"/>
                <a:ext cx="38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320">
                <a:extLst>
                  <a:ext uri="{FF2B5EF4-FFF2-40B4-BE49-F238E27FC236}">
                    <a16:creationId xmlns:a16="http://schemas.microsoft.com/office/drawing/2014/main" id="{EF529CD0-32EF-3C17-5A7B-59B4EDB20223}"/>
                  </a:ext>
                </a:extLst>
              </p:cNvPr>
              <p:cNvCxnSpPr/>
              <p:nvPr/>
            </p:nvCxnSpPr>
            <p:spPr bwMode="auto">
              <a:xfrm flipV="1">
                <a:off x="7881" y="14351"/>
                <a:ext cx="0" cy="5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321">
                <a:extLst>
                  <a:ext uri="{FF2B5EF4-FFF2-40B4-BE49-F238E27FC236}">
                    <a16:creationId xmlns:a16="http://schemas.microsoft.com/office/drawing/2014/main" id="{EAF0601B-B971-EF5D-7F4E-A77C104315C4}"/>
                  </a:ext>
                </a:extLst>
              </p:cNvPr>
              <p:cNvCxnSpPr/>
              <p:nvPr/>
            </p:nvCxnSpPr>
            <p:spPr bwMode="auto">
              <a:xfrm flipV="1">
                <a:off x="3561" y="13271"/>
                <a:ext cx="4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322">
                <a:extLst>
                  <a:ext uri="{FF2B5EF4-FFF2-40B4-BE49-F238E27FC236}">
                    <a16:creationId xmlns:a16="http://schemas.microsoft.com/office/drawing/2014/main" id="{E65F47AF-F304-5A65-2618-A7D0B437D280}"/>
                  </a:ext>
                </a:extLst>
              </p:cNvPr>
              <p:cNvCxnSpPr/>
              <p:nvPr/>
            </p:nvCxnSpPr>
            <p:spPr bwMode="auto">
              <a:xfrm flipV="1">
                <a:off x="8364" y="13271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323">
                <a:extLst>
                  <a:ext uri="{FF2B5EF4-FFF2-40B4-BE49-F238E27FC236}">
                    <a16:creationId xmlns:a16="http://schemas.microsoft.com/office/drawing/2014/main" id="{313EAEC5-B2A1-AE50-4ABC-1C94D6E030BA}"/>
                  </a:ext>
                </a:extLst>
              </p:cNvPr>
              <p:cNvCxnSpPr/>
              <p:nvPr/>
            </p:nvCxnSpPr>
            <p:spPr bwMode="auto">
              <a:xfrm flipV="1">
                <a:off x="3561" y="13271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Line 324">
                <a:extLst>
                  <a:ext uri="{FF2B5EF4-FFF2-40B4-BE49-F238E27FC236}">
                    <a16:creationId xmlns:a16="http://schemas.microsoft.com/office/drawing/2014/main" id="{D145C36C-25DA-BA51-483B-C430892D1407}"/>
                  </a:ext>
                </a:extLst>
              </p:cNvPr>
              <p:cNvCxnSpPr/>
              <p:nvPr/>
            </p:nvCxnSpPr>
            <p:spPr bwMode="auto">
              <a:xfrm>
                <a:off x="2841" y="12771"/>
                <a:ext cx="1440" cy="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Line 325">
                <a:extLst>
                  <a:ext uri="{FF2B5EF4-FFF2-40B4-BE49-F238E27FC236}">
                    <a16:creationId xmlns:a16="http://schemas.microsoft.com/office/drawing/2014/main" id="{7E57103B-B02E-73DF-098E-BA592403BEC2}"/>
                  </a:ext>
                </a:extLst>
              </p:cNvPr>
              <p:cNvCxnSpPr/>
              <p:nvPr/>
            </p:nvCxnSpPr>
            <p:spPr bwMode="auto">
              <a:xfrm>
                <a:off x="7661" y="12791"/>
                <a:ext cx="1440" cy="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Line 326">
                <a:extLst>
                  <a:ext uri="{FF2B5EF4-FFF2-40B4-BE49-F238E27FC236}">
                    <a16:creationId xmlns:a16="http://schemas.microsoft.com/office/drawing/2014/main" id="{963EEEDB-9901-866D-8A26-8CA4C1D13A63}"/>
                  </a:ext>
                </a:extLst>
              </p:cNvPr>
              <p:cNvCxnSpPr/>
              <p:nvPr/>
            </p:nvCxnSpPr>
            <p:spPr bwMode="auto">
              <a:xfrm flipV="1">
                <a:off x="308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Line 327">
                <a:extLst>
                  <a:ext uri="{FF2B5EF4-FFF2-40B4-BE49-F238E27FC236}">
                    <a16:creationId xmlns:a16="http://schemas.microsoft.com/office/drawing/2014/main" id="{9D522F13-B916-FFA2-91C1-F6DC6FC6DC79}"/>
                  </a:ext>
                </a:extLst>
              </p:cNvPr>
              <p:cNvCxnSpPr/>
              <p:nvPr/>
            </p:nvCxnSpPr>
            <p:spPr bwMode="auto">
              <a:xfrm flipV="1">
                <a:off x="332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Line 328">
                <a:extLst>
                  <a:ext uri="{FF2B5EF4-FFF2-40B4-BE49-F238E27FC236}">
                    <a16:creationId xmlns:a16="http://schemas.microsoft.com/office/drawing/2014/main" id="{3E741AFB-2465-0515-1D8F-62E0CC7E3B8C}"/>
                  </a:ext>
                </a:extLst>
              </p:cNvPr>
              <p:cNvCxnSpPr/>
              <p:nvPr/>
            </p:nvCxnSpPr>
            <p:spPr bwMode="auto">
              <a:xfrm flipV="1">
                <a:off x="284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Line 329">
                <a:extLst>
                  <a:ext uri="{FF2B5EF4-FFF2-40B4-BE49-F238E27FC236}">
                    <a16:creationId xmlns:a16="http://schemas.microsoft.com/office/drawing/2014/main" id="{6741E52B-319D-4BEB-5164-117C30ED75BC}"/>
                  </a:ext>
                </a:extLst>
              </p:cNvPr>
              <p:cNvCxnSpPr/>
              <p:nvPr/>
            </p:nvCxnSpPr>
            <p:spPr bwMode="auto">
              <a:xfrm flipV="1">
                <a:off x="4281" y="1277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Line 330">
                <a:extLst>
                  <a:ext uri="{FF2B5EF4-FFF2-40B4-BE49-F238E27FC236}">
                    <a16:creationId xmlns:a16="http://schemas.microsoft.com/office/drawing/2014/main" id="{63135D69-832E-4516-9043-2850AAA5E693}"/>
                  </a:ext>
                </a:extLst>
              </p:cNvPr>
              <p:cNvCxnSpPr/>
              <p:nvPr/>
            </p:nvCxnSpPr>
            <p:spPr bwMode="auto">
              <a:xfrm flipV="1">
                <a:off x="766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Line 331">
                <a:extLst>
                  <a:ext uri="{FF2B5EF4-FFF2-40B4-BE49-F238E27FC236}">
                    <a16:creationId xmlns:a16="http://schemas.microsoft.com/office/drawing/2014/main" id="{4F0BE157-5431-7BF5-A352-48C874437CE6}"/>
                  </a:ext>
                </a:extLst>
              </p:cNvPr>
              <p:cNvCxnSpPr/>
              <p:nvPr/>
            </p:nvCxnSpPr>
            <p:spPr bwMode="auto">
              <a:xfrm flipV="1">
                <a:off x="790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Line 332">
                <a:extLst>
                  <a:ext uri="{FF2B5EF4-FFF2-40B4-BE49-F238E27FC236}">
                    <a16:creationId xmlns:a16="http://schemas.microsoft.com/office/drawing/2014/main" id="{84D20AD0-6D79-F425-72FD-D5FA58C825A0}"/>
                  </a:ext>
                </a:extLst>
              </p:cNvPr>
              <p:cNvCxnSpPr/>
              <p:nvPr/>
            </p:nvCxnSpPr>
            <p:spPr bwMode="auto">
              <a:xfrm flipV="1">
                <a:off x="814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Line 333">
                <a:extLst>
                  <a:ext uri="{FF2B5EF4-FFF2-40B4-BE49-F238E27FC236}">
                    <a16:creationId xmlns:a16="http://schemas.microsoft.com/office/drawing/2014/main" id="{1B5A999B-396E-B8D7-B0C4-68691E6DE998}"/>
                  </a:ext>
                </a:extLst>
              </p:cNvPr>
              <p:cNvCxnSpPr/>
              <p:nvPr/>
            </p:nvCxnSpPr>
            <p:spPr bwMode="auto">
              <a:xfrm flipV="1">
                <a:off x="910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7" name="Text Box 334">
                <a:extLst>
                  <a:ext uri="{FF2B5EF4-FFF2-40B4-BE49-F238E27FC236}">
                    <a16:creationId xmlns:a16="http://schemas.microsoft.com/office/drawing/2014/main" id="{C3228AD6-B9D8-0731-E0D8-DCC2D505C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1" y="10441"/>
                <a:ext cx="1920" cy="72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8100" rIns="38100" bIns="38100" anchor="t" anchorCtr="0" upright="1">
                <a:no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lang="en-US" sz="1100" kern="100" dirty="0" err="1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Ministerio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100" kern="100" dirty="0" err="1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xxxxxxxxxxx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 Box 335">
                <a:extLst>
                  <a:ext uri="{FF2B5EF4-FFF2-40B4-BE49-F238E27FC236}">
                    <a16:creationId xmlns:a16="http://schemas.microsoft.com/office/drawing/2014/main" id="{48A3FEE2-3B50-21C1-F0DA-F61F10A28E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1" y="11986"/>
                <a:ext cx="1920" cy="6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Departamento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336">
                <a:extLst>
                  <a:ext uri="{FF2B5EF4-FFF2-40B4-BE49-F238E27FC236}">
                    <a16:creationId xmlns:a16="http://schemas.microsoft.com/office/drawing/2014/main" id="{E6695F9B-77C0-DE6C-2CAF-F053FCABBC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1" y="14571"/>
                <a:ext cx="1920" cy="613"/>
              </a:xfrm>
              <a:prstGeom prst="rect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 dirty="0" err="1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Sección</a:t>
                </a:r>
                <a:r>
                  <a:rPr lang="en-US" sz="11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sz="1100" kern="100" dirty="0" err="1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xxxxxxxxxxx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575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59F2C-27D0-6022-D929-1B4B262D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313"/>
          </a:xfrm>
        </p:spPr>
        <p:txBody>
          <a:bodyPr>
            <a:normAutofit/>
          </a:bodyPr>
          <a:lstStyle/>
          <a:p>
            <a:r>
              <a:rPr lang="es-ES" altLang="ja-JP" sz="18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rebuchet MS" panose="020B0603020202020204" pitchFamily="34" charset="0"/>
              </a:rPr>
              <a:t>3) Escriba experiencias de la participación en la gestión o la atención en el tema de la mitigación de desastres volcánicos.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E6DB85F-4761-59AB-B9D8-FCD425553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87227"/>
              </p:ext>
            </p:extLst>
          </p:nvPr>
        </p:nvGraphicFramePr>
        <p:xfrm>
          <a:off x="838200" y="1459253"/>
          <a:ext cx="10282518" cy="455158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86635">
                  <a:extLst>
                    <a:ext uri="{9D8B030D-6E8A-4147-A177-3AD203B41FA5}">
                      <a16:colId xmlns:a16="http://schemas.microsoft.com/office/drawing/2014/main" val="659390411"/>
                    </a:ext>
                  </a:extLst>
                </a:gridCol>
                <a:gridCol w="7395883">
                  <a:extLst>
                    <a:ext uri="{9D8B030D-6E8A-4147-A177-3AD203B41FA5}">
                      <a16:colId xmlns:a16="http://schemas.microsoft.com/office/drawing/2014/main" val="3739008891"/>
                    </a:ext>
                  </a:extLst>
                </a:gridCol>
              </a:tblGrid>
              <a:tr h="740955">
                <a:tc>
                  <a:txBody>
                    <a:bodyPr/>
                    <a:lstStyle/>
                    <a:p>
                      <a:pPr algn="l"/>
                      <a:r>
                        <a:rPr kumimoji="1" lang="es-ES" altLang="ja-JP" sz="18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Período:</a:t>
                      </a:r>
                    </a:p>
                    <a:p>
                      <a:pPr algn="l"/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s-ES" altLang="ja-JP" sz="18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Desde                          a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549421"/>
                  </a:ext>
                </a:extLst>
              </a:tr>
              <a:tr h="740955">
                <a:tc>
                  <a:txBody>
                    <a:bodyPr/>
                    <a:lstStyle/>
                    <a:p>
                      <a:pPr algn="l"/>
                      <a:r>
                        <a:rPr kumimoji="1" lang="es-419" altLang="ja-JP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Nombre de volcanes:</a:t>
                      </a:r>
                    </a:p>
                    <a:p>
                      <a:pPr algn="l"/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97769"/>
                  </a:ext>
                </a:extLst>
              </a:tr>
              <a:tr h="740955">
                <a:tc>
                  <a:txBody>
                    <a:bodyPr/>
                    <a:lstStyle/>
                    <a:p>
                      <a:pPr algn="l"/>
                      <a:r>
                        <a:rPr kumimoji="1" lang="es-ES" altLang="ja-JP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Sus funciones:</a:t>
                      </a:r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80100"/>
                  </a:ext>
                </a:extLst>
              </a:tr>
              <a:tr h="23287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ES" altLang="ja-JP" sz="18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Generalidades de sus tareas: </a:t>
                      </a:r>
                      <a:endParaRPr kumimoji="1" lang="ja-JP" altLang="ja-JP" sz="1800" b="1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3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36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DC987-E751-E94D-19FF-7B807FD6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ja-JP" sz="18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rebuchet MS" panose="020B0603020202020204" pitchFamily="34" charset="0"/>
              </a:rPr>
              <a:t>4) Escriba la situación de la zona volcánica que está dentro del control y la atención de su institución.</a:t>
            </a:r>
            <a:br>
              <a:rPr lang="es-ES" altLang="ja-JP" sz="18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rebuchet MS" panose="020B0603020202020204" pitchFamily="34" charset="0"/>
              </a:rPr>
            </a:br>
            <a:r>
              <a:rPr lang="es-ES" altLang="ja-JP" sz="180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NOTA:</a:t>
            </a:r>
            <a:r>
              <a:rPr lang="es-ES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	Se recomienda explicarla utilizando las fotos y mapas que permitan identificar exactamente la situación en que se encuentra la zona correspondiente.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304390-BDD0-E2F9-968F-065359214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56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ACB647-F8B0-EB26-EF60-8D5F75341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5)Escriba los problemas de manejo de desastres volcánicos en su país/área y dé razones.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E439064-21CA-071A-EC36-646230148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89227"/>
              </p:ext>
            </p:extLst>
          </p:nvPr>
        </p:nvGraphicFramePr>
        <p:xfrm>
          <a:off x="838200" y="1687047"/>
          <a:ext cx="10515600" cy="39493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31827">
                  <a:extLst>
                    <a:ext uri="{9D8B030D-6E8A-4147-A177-3AD203B41FA5}">
                      <a16:colId xmlns:a16="http://schemas.microsoft.com/office/drawing/2014/main" val="4205551537"/>
                    </a:ext>
                  </a:extLst>
                </a:gridCol>
                <a:gridCol w="3866540">
                  <a:extLst>
                    <a:ext uri="{9D8B030D-6E8A-4147-A177-3AD203B41FA5}">
                      <a16:colId xmlns:a16="http://schemas.microsoft.com/office/drawing/2014/main" val="3952489976"/>
                    </a:ext>
                  </a:extLst>
                </a:gridCol>
                <a:gridCol w="6017233">
                  <a:extLst>
                    <a:ext uri="{9D8B030D-6E8A-4147-A177-3AD203B41FA5}">
                      <a16:colId xmlns:a16="http://schemas.microsoft.com/office/drawing/2014/main" val="597527029"/>
                    </a:ext>
                  </a:extLst>
                </a:gridCol>
              </a:tblGrid>
              <a:tr h="523876">
                <a:tc>
                  <a:txBody>
                    <a:bodyPr/>
                    <a:lstStyle/>
                    <a:p>
                      <a:pPr algn="ctr"/>
                      <a:r>
                        <a:rPr lang="es-ES" sz="2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No</a:t>
                      </a:r>
                      <a:endParaRPr lang="ja-JP" sz="2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Problemas</a:t>
                      </a:r>
                      <a:endParaRPr lang="ja-JP" sz="2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Razones</a:t>
                      </a:r>
                      <a:endParaRPr lang="ja-JP" sz="2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075006"/>
                  </a:ext>
                </a:extLst>
              </a:tr>
              <a:tr h="1141809">
                <a:tc>
                  <a:txBody>
                    <a:bodyPr/>
                    <a:lstStyle/>
                    <a:p>
                      <a:pPr algn="ctr"/>
                      <a:r>
                        <a:rPr lang="en-US" sz="3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2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0153812"/>
                  </a:ext>
                </a:extLst>
              </a:tr>
              <a:tr h="1141809">
                <a:tc>
                  <a:txBody>
                    <a:bodyPr/>
                    <a:lstStyle/>
                    <a:p>
                      <a:pPr algn="ctr"/>
                      <a:r>
                        <a:rPr lang="en-US" sz="3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2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411956"/>
                  </a:ext>
                </a:extLst>
              </a:tr>
              <a:tr h="1141809">
                <a:tc>
                  <a:txBody>
                    <a:bodyPr/>
                    <a:lstStyle/>
                    <a:p>
                      <a:pPr algn="ctr"/>
                      <a:r>
                        <a:rPr lang="en-US" sz="3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2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96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49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89199-2A43-1FDA-8C24-095E2FC8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6)Escriba sus expectativas respeto a este programa de capacitación.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A5CD2-C19F-079B-7DAA-57223EC85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57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094FC-E2DC-3816-93CF-38571017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30" y="4602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7) Escriba en la forma resumida sobre su plan de acción que implementará después de regresar a su país, basado en los resultados esperados de este curso. 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2B78561-4AB4-0643-BD2C-8DC955DA7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24199"/>
              </p:ext>
            </p:extLst>
          </p:nvPr>
        </p:nvGraphicFramePr>
        <p:xfrm>
          <a:off x="815789" y="1196771"/>
          <a:ext cx="10403541" cy="533849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65188">
                  <a:extLst>
                    <a:ext uri="{9D8B030D-6E8A-4147-A177-3AD203B41FA5}">
                      <a16:colId xmlns:a16="http://schemas.microsoft.com/office/drawing/2014/main" val="1309142292"/>
                    </a:ext>
                  </a:extLst>
                </a:gridCol>
                <a:gridCol w="8038353">
                  <a:extLst>
                    <a:ext uri="{9D8B030D-6E8A-4147-A177-3AD203B41FA5}">
                      <a16:colId xmlns:a16="http://schemas.microsoft.com/office/drawing/2014/main" val="1832426628"/>
                    </a:ext>
                  </a:extLst>
                </a:gridCol>
              </a:tblGrid>
              <a:tr h="766499">
                <a:tc>
                  <a:txBody>
                    <a:bodyPr/>
                    <a:lstStyle/>
                    <a:p>
                      <a:r>
                        <a:rPr kumimoji="1" lang="es-419" altLang="ja-JP" b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Título</a:t>
                      </a:r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800435"/>
                  </a:ext>
                </a:extLst>
              </a:tr>
              <a:tr h="4571999">
                <a:tc>
                  <a:txBody>
                    <a:bodyPr/>
                    <a:lstStyle/>
                    <a:p>
                      <a:r>
                        <a:rPr kumimoji="1" lang="es-419" altLang="ja-JP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Contenidos</a:t>
                      </a:r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33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71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3ECCC2-72BB-6C9C-AB09-61759985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494" y="311337"/>
            <a:ext cx="4722495" cy="6223934"/>
          </a:xfrm>
        </p:spPr>
        <p:txBody>
          <a:bodyPr>
            <a:normAutofit/>
          </a:bodyPr>
          <a:lstStyle/>
          <a:p>
            <a: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8) Describa el sistema de su país para llevar a cabo la investigación, la vigilancia, la observación y la respuesta a la prevención de catástrofes volcánicas, refiriéndose al ejemplo de otros países.</a:t>
            </a: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【</a:t>
            </a:r>
            <a:r>
              <a:rPr lang="es-E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Ejemplo de otros países</a:t>
            </a:r>
            <a: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】</a:t>
            </a:r>
            <a:b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s-419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Sistema Nacional de la Reducción de Riesgos por Desastres Volcánicos</a:t>
            </a:r>
            <a:b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F60F97D-E8D7-9B15-934A-17F8B741F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02" y="133667"/>
            <a:ext cx="4722495" cy="659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326</Words>
  <Application>Microsoft Office PowerPoint</Application>
  <PresentationFormat>Panorámica</PresentationFormat>
  <Paragraphs>65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メイリオ</vt:lpstr>
      <vt:lpstr>游ゴシック</vt:lpstr>
      <vt:lpstr>游ゴシック Light</vt:lpstr>
      <vt:lpstr>Arial</vt:lpstr>
      <vt:lpstr>Segoe UI</vt:lpstr>
      <vt:lpstr>Trebuchet MS</vt:lpstr>
      <vt:lpstr>Office テーマ</vt:lpstr>
      <vt:lpstr>Informe de Trabajo</vt:lpstr>
      <vt:lpstr>1)Sumario de tareas:</vt:lpstr>
      <vt:lpstr>2)Sumario de la organización del participante Tomando el ejemplo siguiente como referencia, dibuje un organigrama e indique su departamento/división/sección con una doble línea (ejemplo)</vt:lpstr>
      <vt:lpstr>3) Escriba experiencias de la participación en la gestión o la atención en el tema de la mitigación de desastres volcánicos.</vt:lpstr>
      <vt:lpstr>4) Escriba la situación de la zona volcánica que está dentro del control y la atención de su institución. NOTA: Se recomienda explicarla utilizando las fotos y mapas que permitan identificar exactamente la situación en que se encuentra la zona correspondiente.</vt:lpstr>
      <vt:lpstr>5)Escriba los problemas de manejo de desastres volcánicos en su país/área y dé razones.</vt:lpstr>
      <vt:lpstr>6)Escriba sus expectativas respeto a este programa de capacitación.</vt:lpstr>
      <vt:lpstr>7) Escriba en la forma resumida sobre su plan de acción que implementará después de regresar a su país, basado en los resultados esperados de este curso. </vt:lpstr>
      <vt:lpstr>8) Describa el sistema de su país para llevar a cabo la investigación, la vigilancia, la observación y la respuesta a la prevención de catástrofes volcánicas, refiriéndose al ejemplo de otros países.     【Ejemplo de otros países】 Sistema Nacional de la Reducción de Riesgos por Desastres Volcánicos </vt:lpstr>
      <vt:lpstr>【Su país】 Sistema Nacional de la Reducción de Riesgos por Desastres Volcánicos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Trabajo ジョブレポート</dc:title>
  <dc:creator>Hosokawa, Tomoyo[細川 知世]</dc:creator>
  <cp:lastModifiedBy>Verde, Andrea[ベルデ アンドレア]</cp:lastModifiedBy>
  <cp:revision>2</cp:revision>
  <dcterms:created xsi:type="dcterms:W3CDTF">2025-03-31T08:56:05Z</dcterms:created>
  <dcterms:modified xsi:type="dcterms:W3CDTF">2025-04-11T19:45:16Z</dcterms:modified>
</cp:coreProperties>
</file>