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7" r:id="rId4"/>
    <p:sldId id="259" r:id="rId5"/>
    <p:sldId id="260" r:id="rId6"/>
    <p:sldId id="263" r:id="rId7"/>
    <p:sldId id="274" r:id="rId8"/>
    <p:sldId id="261" r:id="rId9"/>
    <p:sldId id="262" r:id="rId10"/>
    <p:sldId id="283" r:id="rId11"/>
    <p:sldId id="278" r:id="rId12"/>
    <p:sldId id="277" r:id="rId13"/>
    <p:sldId id="280" r:id="rId14"/>
    <p:sldId id="284" r:id="rId15"/>
    <p:sldId id="264" r:id="rId16"/>
    <p:sldId id="266" r:id="rId17"/>
    <p:sldId id="267" r:id="rId18"/>
    <p:sldId id="268" r:id="rId19"/>
    <p:sldId id="269" r:id="rId20"/>
    <p:sldId id="270" r:id="rId21"/>
    <p:sldId id="272" r:id="rId22"/>
    <p:sldId id="273" r:id="rId23"/>
    <p:sldId id="265" r:id="rId24"/>
    <p:sldId id="275" r:id="rId25"/>
    <p:sldId id="285" r:id="rId26"/>
    <p:sldId id="281" r:id="rId27"/>
    <p:sldId id="282"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11" autoAdjust="0"/>
    <p:restoredTop sz="94660"/>
  </p:normalViewPr>
  <p:slideViewPr>
    <p:cSldViewPr snapToGrid="0">
      <p:cViewPr varScale="1">
        <p:scale>
          <a:sx n="63" d="100"/>
          <a:sy n="63" d="100"/>
        </p:scale>
        <p:origin x="1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71184-6ED4-4D92-8C53-C24487AF80E2}" type="datetimeFigureOut">
              <a:rPr kumimoji="1" lang="ja-JP" altLang="en-US" smtClean="0"/>
              <a:t>2017/10/9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2A8EA-2DED-47FA-8545-9DFD853CD383}" type="slidenum">
              <a:rPr kumimoji="1" lang="ja-JP" altLang="en-US" smtClean="0"/>
              <a:t>‹#›</a:t>
            </a:fld>
            <a:endParaRPr kumimoji="1" lang="ja-JP" altLang="en-US"/>
          </a:p>
        </p:txBody>
      </p:sp>
    </p:spTree>
    <p:extLst>
      <p:ext uri="{BB962C8B-B14F-4D97-AF65-F5344CB8AC3E}">
        <p14:creationId xmlns:p14="http://schemas.microsoft.com/office/powerpoint/2010/main" val="19676433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日本が、途上国に頼っていること。</a:t>
            </a:r>
            <a:endParaRPr lang="en-US" altLang="ja-JP" dirty="0"/>
          </a:p>
          <a:p>
            <a:r>
              <a:rPr lang="ja-JP" altLang="en-US" dirty="0"/>
              <a:t>途上国が、一次産品などの輸出に頼らざるを得なくなっていること。</a:t>
            </a:r>
            <a:endParaRPr kumimoji="1" lang="ja-JP" altLang="en-US" dirty="0"/>
          </a:p>
        </p:txBody>
      </p:sp>
      <p:sp>
        <p:nvSpPr>
          <p:cNvPr id="4" name="スライド番号プレースホルダー 3"/>
          <p:cNvSpPr>
            <a:spLocks noGrp="1"/>
          </p:cNvSpPr>
          <p:nvPr>
            <p:ph type="sldNum" sz="quarter" idx="10"/>
          </p:nvPr>
        </p:nvSpPr>
        <p:spPr/>
        <p:txBody>
          <a:bodyPr/>
          <a:lstStyle/>
          <a:p>
            <a:fld id="{1232A8EA-2DED-47FA-8545-9DFD853CD383}" type="slidenum">
              <a:rPr kumimoji="1" lang="ja-JP" altLang="en-US" smtClean="0"/>
              <a:t>7</a:t>
            </a:fld>
            <a:endParaRPr kumimoji="1" lang="ja-JP" altLang="en-US"/>
          </a:p>
        </p:txBody>
      </p:sp>
    </p:spTree>
    <p:extLst>
      <p:ext uri="{BB962C8B-B14F-4D97-AF65-F5344CB8AC3E}">
        <p14:creationId xmlns:p14="http://schemas.microsoft.com/office/powerpoint/2010/main" val="122385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232A8EA-2DED-47FA-8545-9DFD853CD383}" type="slidenum">
              <a:rPr kumimoji="1" lang="ja-JP" altLang="en-US" smtClean="0"/>
              <a:t>23</a:t>
            </a:fld>
            <a:endParaRPr kumimoji="1" lang="ja-JP" altLang="en-US"/>
          </a:p>
        </p:txBody>
      </p:sp>
    </p:spTree>
    <p:extLst>
      <p:ext uri="{BB962C8B-B14F-4D97-AF65-F5344CB8AC3E}">
        <p14:creationId xmlns:p14="http://schemas.microsoft.com/office/powerpoint/2010/main" val="281677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マレーシア・サラワクは、違法伐採が横行し、森林破壊が世界で最も深刻な場所の一つだ。日本はサラワク州の木材・木材製品の主要な輸入国である。</a:t>
            </a:r>
          </a:p>
          <a:p>
            <a:r>
              <a:rPr kumimoji="1" lang="ja-JP" altLang="ja-JP" sz="1200" kern="1200" dirty="0">
                <a:solidFill>
                  <a:schemeClr val="tx1"/>
                </a:solidFill>
                <a:effectLst/>
                <a:latin typeface="+mn-lt"/>
                <a:ea typeface="+mn-ea"/>
                <a:cs typeface="+mn-cs"/>
              </a:rPr>
              <a:t>サラワクの大手伐採業者シンヤン社は、「ハート・オブ・ボルネオ」と呼ばれる貴重な原生林を組織的に伐採している。国際</a:t>
            </a:r>
            <a:r>
              <a:rPr kumimoji="1" lang="en-US" altLang="ja-JP" sz="1200" kern="1200" dirty="0">
                <a:solidFill>
                  <a:schemeClr val="tx1"/>
                </a:solidFill>
                <a:effectLst/>
                <a:latin typeface="+mn-lt"/>
                <a:ea typeface="+mn-ea"/>
                <a:cs typeface="+mn-cs"/>
              </a:rPr>
              <a:t>NGO</a:t>
            </a:r>
            <a:r>
              <a:rPr kumimoji="1" lang="ja-JP" altLang="ja-JP" sz="1200" kern="1200" dirty="0">
                <a:solidFill>
                  <a:schemeClr val="tx1"/>
                </a:solidFill>
                <a:effectLst/>
                <a:latin typeface="+mn-lt"/>
                <a:ea typeface="+mn-ea"/>
                <a:cs typeface="+mn-cs"/>
              </a:rPr>
              <a:t>グローバル・ウィットネスによると、</a:t>
            </a:r>
            <a:r>
              <a:rPr kumimoji="1" lang="en-US" altLang="ja-JP" sz="1200" kern="1200" dirty="0">
                <a:solidFill>
                  <a:schemeClr val="tx1"/>
                </a:solidFill>
                <a:effectLst/>
                <a:latin typeface="+mn-lt"/>
                <a:ea typeface="+mn-ea"/>
                <a:cs typeface="+mn-cs"/>
              </a:rPr>
              <a:t>2016 </a:t>
            </a:r>
            <a:r>
              <a:rPr kumimoji="1" lang="ja-JP" altLang="ja-JP" sz="1200" kern="1200" dirty="0">
                <a:solidFill>
                  <a:schemeClr val="tx1"/>
                </a:solidFill>
                <a:effectLst/>
                <a:latin typeface="+mn-lt"/>
                <a:ea typeface="+mn-ea"/>
                <a:cs typeface="+mn-cs"/>
              </a:rPr>
              <a:t>年には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日当たりサッカーコート</a:t>
            </a:r>
            <a:r>
              <a:rPr kumimoji="1" lang="en-US" altLang="ja-JP" sz="1200" kern="1200" dirty="0">
                <a:solidFill>
                  <a:schemeClr val="tx1"/>
                </a:solidFill>
                <a:effectLst/>
                <a:latin typeface="+mn-lt"/>
                <a:ea typeface="+mn-ea"/>
                <a:cs typeface="+mn-cs"/>
              </a:rPr>
              <a:t>40 </a:t>
            </a:r>
            <a:r>
              <a:rPr kumimoji="1" lang="ja-JP" altLang="ja-JP" sz="1200" kern="1200" dirty="0">
                <a:solidFill>
                  <a:schemeClr val="tx1"/>
                </a:solidFill>
                <a:effectLst/>
                <a:latin typeface="+mn-lt"/>
                <a:ea typeface="+mn-ea"/>
                <a:cs typeface="+mn-cs"/>
              </a:rPr>
              <a:t>個分以上に当たる面積の雨林を皆伐したことが明らかになった。</a:t>
            </a:r>
          </a:p>
          <a:p>
            <a:r>
              <a:rPr kumimoji="1" lang="ja-JP" altLang="ja-JP" sz="1200" kern="1200" dirty="0">
                <a:solidFill>
                  <a:schemeClr val="tx1"/>
                </a:solidFill>
                <a:effectLst/>
                <a:latin typeface="+mn-lt"/>
                <a:ea typeface="+mn-ea"/>
                <a:cs typeface="+mn-cs"/>
              </a:rPr>
              <a:t>こうした森林伐採は、森で生きる先住民の土地や生活、仕事を奪い、深刻な人権侵害を引き起こしている。</a:t>
            </a:r>
          </a:p>
          <a:p>
            <a:r>
              <a:rPr kumimoji="1" lang="ja-JP" altLang="ja-JP" sz="1200" kern="1200" dirty="0">
                <a:solidFill>
                  <a:schemeClr val="tx1"/>
                </a:solidFill>
                <a:effectLst/>
                <a:latin typeface="+mn-lt"/>
                <a:ea typeface="+mn-ea"/>
                <a:cs typeface="+mn-cs"/>
              </a:rPr>
              <a:t>■五輪の調達基準は持続「不」可能</a:t>
            </a:r>
          </a:p>
        </p:txBody>
      </p:sp>
      <p:sp>
        <p:nvSpPr>
          <p:cNvPr id="4" name="スライド番号プレースホルダー 3"/>
          <p:cNvSpPr>
            <a:spLocks noGrp="1"/>
          </p:cNvSpPr>
          <p:nvPr>
            <p:ph type="sldNum" sz="quarter" idx="10"/>
          </p:nvPr>
        </p:nvSpPr>
        <p:spPr/>
        <p:txBody>
          <a:bodyPr/>
          <a:lstStyle/>
          <a:p>
            <a:fld id="{1232A8EA-2DED-47FA-8545-9DFD853CD383}" type="slidenum">
              <a:rPr kumimoji="1" lang="ja-JP" altLang="en-US" smtClean="0"/>
              <a:t>24</a:t>
            </a:fld>
            <a:endParaRPr kumimoji="1" lang="ja-JP" altLang="en-US"/>
          </a:p>
        </p:txBody>
      </p:sp>
    </p:spTree>
    <p:extLst>
      <p:ext uri="{BB962C8B-B14F-4D97-AF65-F5344CB8AC3E}">
        <p14:creationId xmlns:p14="http://schemas.microsoft.com/office/powerpoint/2010/main" val="2893161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32A8EA-2DED-47FA-8545-9DFD853CD383}" type="slidenum">
              <a:rPr kumimoji="1" lang="ja-JP" altLang="en-US" smtClean="0"/>
              <a:t>27</a:t>
            </a:fld>
            <a:endParaRPr kumimoji="1" lang="ja-JP" altLang="en-US"/>
          </a:p>
        </p:txBody>
      </p:sp>
    </p:spTree>
    <p:extLst>
      <p:ext uri="{BB962C8B-B14F-4D97-AF65-F5344CB8AC3E}">
        <p14:creationId xmlns:p14="http://schemas.microsoft.com/office/powerpoint/2010/main" val="3945181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43DDAD-2D2B-4FC4-AFA9-60BEFA25316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C431BD78-9127-4688-9207-C1B9BF8BD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555BD4A-1D11-4482-A4DE-BC36E455D0C9}"/>
              </a:ext>
            </a:extLst>
          </p:cNvPr>
          <p:cNvSpPr>
            <a:spLocks noGrp="1"/>
          </p:cNvSpPr>
          <p:nvPr>
            <p:ph type="dt" sz="half" idx="10"/>
          </p:nvPr>
        </p:nvSpPr>
        <p:spPr/>
        <p:txBody>
          <a:bodyPr/>
          <a:lstStyle/>
          <a:p>
            <a:fld id="{274672B1-830A-45D6-8D83-B9299CBEA91A}" type="datetimeFigureOut">
              <a:rPr kumimoji="1" lang="ja-JP" altLang="en-US" smtClean="0"/>
              <a:t>2017/10/9</a:t>
            </a:fld>
            <a:endParaRPr kumimoji="1" lang="ja-JP" altLang="en-US"/>
          </a:p>
        </p:txBody>
      </p:sp>
      <p:sp>
        <p:nvSpPr>
          <p:cNvPr id="5" name="フッター プレースホルダー 4">
            <a:extLst>
              <a:ext uri="{FF2B5EF4-FFF2-40B4-BE49-F238E27FC236}">
                <a16:creationId xmlns:a16="http://schemas.microsoft.com/office/drawing/2014/main" id="{60ECE0C0-6930-4E73-97CB-A9586881DF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0F9FC9-27EE-4F8B-9F58-7CA63D810159}"/>
              </a:ext>
            </a:extLst>
          </p:cNvPr>
          <p:cNvSpPr>
            <a:spLocks noGrp="1"/>
          </p:cNvSpPr>
          <p:nvPr>
            <p:ph type="sldNum" sz="quarter" idx="12"/>
          </p:nvPr>
        </p:nvSpPr>
        <p:spPr/>
        <p:txBody>
          <a:body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87060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3A672-6BB1-4818-AC1F-F57AA071951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68B73A-F29F-4EEE-A83D-9C3E5966D6C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B761A0-F9F8-4EAB-AD95-4E74BA9F8CAF}"/>
              </a:ext>
            </a:extLst>
          </p:cNvPr>
          <p:cNvSpPr>
            <a:spLocks noGrp="1"/>
          </p:cNvSpPr>
          <p:nvPr>
            <p:ph type="dt" sz="half" idx="10"/>
          </p:nvPr>
        </p:nvSpPr>
        <p:spPr/>
        <p:txBody>
          <a:bodyPr/>
          <a:lstStyle/>
          <a:p>
            <a:fld id="{274672B1-830A-45D6-8D83-B9299CBEA91A}" type="datetimeFigureOut">
              <a:rPr kumimoji="1" lang="ja-JP" altLang="en-US" smtClean="0"/>
              <a:t>2017/10/9</a:t>
            </a:fld>
            <a:endParaRPr kumimoji="1" lang="ja-JP" altLang="en-US"/>
          </a:p>
        </p:txBody>
      </p:sp>
      <p:sp>
        <p:nvSpPr>
          <p:cNvPr id="5" name="フッター プレースホルダー 4">
            <a:extLst>
              <a:ext uri="{FF2B5EF4-FFF2-40B4-BE49-F238E27FC236}">
                <a16:creationId xmlns:a16="http://schemas.microsoft.com/office/drawing/2014/main" id="{3C09068C-167B-4CD3-B4FA-B61EC51595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4EE778-A08B-4367-8660-1FD34221508B}"/>
              </a:ext>
            </a:extLst>
          </p:cNvPr>
          <p:cNvSpPr>
            <a:spLocks noGrp="1"/>
          </p:cNvSpPr>
          <p:nvPr>
            <p:ph type="sldNum" sz="quarter" idx="12"/>
          </p:nvPr>
        </p:nvSpPr>
        <p:spPr/>
        <p:txBody>
          <a:body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146455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7A97B69-1B17-4F69-B7AA-4C5F2111826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0C5A85-165C-486B-85E3-737247F8426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B054AC-0A52-4C83-9EF7-9C1EE7F44324}"/>
              </a:ext>
            </a:extLst>
          </p:cNvPr>
          <p:cNvSpPr>
            <a:spLocks noGrp="1"/>
          </p:cNvSpPr>
          <p:nvPr>
            <p:ph type="dt" sz="half" idx="10"/>
          </p:nvPr>
        </p:nvSpPr>
        <p:spPr/>
        <p:txBody>
          <a:bodyPr/>
          <a:lstStyle/>
          <a:p>
            <a:fld id="{274672B1-830A-45D6-8D83-B9299CBEA91A}" type="datetimeFigureOut">
              <a:rPr kumimoji="1" lang="ja-JP" altLang="en-US" smtClean="0"/>
              <a:t>2017/10/9</a:t>
            </a:fld>
            <a:endParaRPr kumimoji="1" lang="ja-JP" altLang="en-US"/>
          </a:p>
        </p:txBody>
      </p:sp>
      <p:sp>
        <p:nvSpPr>
          <p:cNvPr id="5" name="フッター プレースホルダー 4">
            <a:extLst>
              <a:ext uri="{FF2B5EF4-FFF2-40B4-BE49-F238E27FC236}">
                <a16:creationId xmlns:a16="http://schemas.microsoft.com/office/drawing/2014/main" id="{B5246F98-F052-475F-ADC7-679D4181B3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78AF0B-08DE-43B2-8DB7-6505EF0BB855}"/>
              </a:ext>
            </a:extLst>
          </p:cNvPr>
          <p:cNvSpPr>
            <a:spLocks noGrp="1"/>
          </p:cNvSpPr>
          <p:nvPr>
            <p:ph type="sldNum" sz="quarter" idx="12"/>
          </p:nvPr>
        </p:nvSpPr>
        <p:spPr/>
        <p:txBody>
          <a:body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26612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401C5-8DD4-4683-A2F3-A7FAD5DF8D2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DC2130-D3C0-443A-B18E-8C859EB81E1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F3699D-E91F-4FD7-A4BF-7B52794F55CB}"/>
              </a:ext>
            </a:extLst>
          </p:cNvPr>
          <p:cNvSpPr>
            <a:spLocks noGrp="1"/>
          </p:cNvSpPr>
          <p:nvPr>
            <p:ph type="dt" sz="half" idx="10"/>
          </p:nvPr>
        </p:nvSpPr>
        <p:spPr/>
        <p:txBody>
          <a:bodyPr/>
          <a:lstStyle/>
          <a:p>
            <a:fld id="{274672B1-830A-45D6-8D83-B9299CBEA91A}" type="datetimeFigureOut">
              <a:rPr kumimoji="1" lang="ja-JP" altLang="en-US" smtClean="0"/>
              <a:t>2017/10/9</a:t>
            </a:fld>
            <a:endParaRPr kumimoji="1" lang="ja-JP" altLang="en-US"/>
          </a:p>
        </p:txBody>
      </p:sp>
      <p:sp>
        <p:nvSpPr>
          <p:cNvPr id="5" name="フッター プレースホルダー 4">
            <a:extLst>
              <a:ext uri="{FF2B5EF4-FFF2-40B4-BE49-F238E27FC236}">
                <a16:creationId xmlns:a16="http://schemas.microsoft.com/office/drawing/2014/main" id="{E90085DC-EFF4-4A59-AE47-5E9AD64FD9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EEA0DE-6F9B-4145-8FE4-E202AA7FE627}"/>
              </a:ext>
            </a:extLst>
          </p:cNvPr>
          <p:cNvSpPr>
            <a:spLocks noGrp="1"/>
          </p:cNvSpPr>
          <p:nvPr>
            <p:ph type="sldNum" sz="quarter" idx="12"/>
          </p:nvPr>
        </p:nvSpPr>
        <p:spPr/>
        <p:txBody>
          <a:body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44840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CE2FC-E97C-4A06-B270-49C12502A91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3B462E6-6854-40E1-B508-1D68875B9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E8CF253-5021-4DB3-A4EF-7AD30F24E41A}"/>
              </a:ext>
            </a:extLst>
          </p:cNvPr>
          <p:cNvSpPr>
            <a:spLocks noGrp="1"/>
          </p:cNvSpPr>
          <p:nvPr>
            <p:ph type="dt" sz="half" idx="10"/>
          </p:nvPr>
        </p:nvSpPr>
        <p:spPr/>
        <p:txBody>
          <a:bodyPr/>
          <a:lstStyle/>
          <a:p>
            <a:fld id="{274672B1-830A-45D6-8D83-B9299CBEA91A}" type="datetimeFigureOut">
              <a:rPr kumimoji="1" lang="ja-JP" altLang="en-US" smtClean="0"/>
              <a:t>2017/10/9</a:t>
            </a:fld>
            <a:endParaRPr kumimoji="1" lang="ja-JP" altLang="en-US"/>
          </a:p>
        </p:txBody>
      </p:sp>
      <p:sp>
        <p:nvSpPr>
          <p:cNvPr id="5" name="フッター プレースホルダー 4">
            <a:extLst>
              <a:ext uri="{FF2B5EF4-FFF2-40B4-BE49-F238E27FC236}">
                <a16:creationId xmlns:a16="http://schemas.microsoft.com/office/drawing/2014/main" id="{08D1520A-B0CE-48D0-BABE-2CF210C34A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5232E8-D5C7-4D32-9C37-413D0170CF4C}"/>
              </a:ext>
            </a:extLst>
          </p:cNvPr>
          <p:cNvSpPr>
            <a:spLocks noGrp="1"/>
          </p:cNvSpPr>
          <p:nvPr>
            <p:ph type="sldNum" sz="quarter" idx="12"/>
          </p:nvPr>
        </p:nvSpPr>
        <p:spPr/>
        <p:txBody>
          <a:body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381119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592D91-D5C9-4B2F-BA39-E4760E3224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16C5B7-4844-490E-975D-A5C27E2187E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F90C052-460D-4AD2-B983-BE8BDAC5B58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55F8F2-B411-4641-AFFB-EB19E74CAB4F}"/>
              </a:ext>
            </a:extLst>
          </p:cNvPr>
          <p:cNvSpPr>
            <a:spLocks noGrp="1"/>
          </p:cNvSpPr>
          <p:nvPr>
            <p:ph type="dt" sz="half" idx="10"/>
          </p:nvPr>
        </p:nvSpPr>
        <p:spPr/>
        <p:txBody>
          <a:bodyPr/>
          <a:lstStyle/>
          <a:p>
            <a:fld id="{274672B1-830A-45D6-8D83-B9299CBEA91A}" type="datetimeFigureOut">
              <a:rPr kumimoji="1" lang="ja-JP" altLang="en-US" smtClean="0"/>
              <a:t>2017/10/9</a:t>
            </a:fld>
            <a:endParaRPr kumimoji="1" lang="ja-JP" altLang="en-US"/>
          </a:p>
        </p:txBody>
      </p:sp>
      <p:sp>
        <p:nvSpPr>
          <p:cNvPr id="6" name="フッター プレースホルダー 5">
            <a:extLst>
              <a:ext uri="{FF2B5EF4-FFF2-40B4-BE49-F238E27FC236}">
                <a16:creationId xmlns:a16="http://schemas.microsoft.com/office/drawing/2014/main" id="{D9CA414B-6E9C-4169-89E4-C2D622C951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8B8886A-45BA-48A3-95CC-0FC72EEA87CD}"/>
              </a:ext>
            </a:extLst>
          </p:cNvPr>
          <p:cNvSpPr>
            <a:spLocks noGrp="1"/>
          </p:cNvSpPr>
          <p:nvPr>
            <p:ph type="sldNum" sz="quarter" idx="12"/>
          </p:nvPr>
        </p:nvSpPr>
        <p:spPr/>
        <p:txBody>
          <a:body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111260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004786-D573-49F1-8100-944E4253AFF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EDDAA1-631C-4E66-8F6A-E2FBC7AFBB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34DD2B2-AC9A-4311-BA15-9F1C08DF1D0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B882893-D360-435F-9FB0-FCF4BBA63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F92CE7B-29F3-4678-9390-28BCFA23CC7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B28C400-7211-4EEB-81B8-7CBF62B05BFF}"/>
              </a:ext>
            </a:extLst>
          </p:cNvPr>
          <p:cNvSpPr>
            <a:spLocks noGrp="1"/>
          </p:cNvSpPr>
          <p:nvPr>
            <p:ph type="dt" sz="half" idx="10"/>
          </p:nvPr>
        </p:nvSpPr>
        <p:spPr/>
        <p:txBody>
          <a:bodyPr/>
          <a:lstStyle/>
          <a:p>
            <a:fld id="{274672B1-830A-45D6-8D83-B9299CBEA91A}" type="datetimeFigureOut">
              <a:rPr kumimoji="1" lang="ja-JP" altLang="en-US" smtClean="0"/>
              <a:t>2017/10/9</a:t>
            </a:fld>
            <a:endParaRPr kumimoji="1" lang="ja-JP" altLang="en-US"/>
          </a:p>
        </p:txBody>
      </p:sp>
      <p:sp>
        <p:nvSpPr>
          <p:cNvPr id="8" name="フッター プレースホルダー 7">
            <a:extLst>
              <a:ext uri="{FF2B5EF4-FFF2-40B4-BE49-F238E27FC236}">
                <a16:creationId xmlns:a16="http://schemas.microsoft.com/office/drawing/2014/main" id="{37674F68-4459-4986-B968-1DAA111A90D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D1CD83-A9BF-4807-9CD5-EFDDC79B6A42}"/>
              </a:ext>
            </a:extLst>
          </p:cNvPr>
          <p:cNvSpPr>
            <a:spLocks noGrp="1"/>
          </p:cNvSpPr>
          <p:nvPr>
            <p:ph type="sldNum" sz="quarter" idx="12"/>
          </p:nvPr>
        </p:nvSpPr>
        <p:spPr/>
        <p:txBody>
          <a:body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88949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AF1275-380A-4499-965B-39A17312F37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B70C9F2-912B-4E71-A7C4-54FC92957F6C}"/>
              </a:ext>
            </a:extLst>
          </p:cNvPr>
          <p:cNvSpPr>
            <a:spLocks noGrp="1"/>
          </p:cNvSpPr>
          <p:nvPr>
            <p:ph type="dt" sz="half" idx="10"/>
          </p:nvPr>
        </p:nvSpPr>
        <p:spPr/>
        <p:txBody>
          <a:bodyPr/>
          <a:lstStyle/>
          <a:p>
            <a:fld id="{274672B1-830A-45D6-8D83-B9299CBEA91A}" type="datetimeFigureOut">
              <a:rPr kumimoji="1" lang="ja-JP" altLang="en-US" smtClean="0"/>
              <a:t>2017/10/9</a:t>
            </a:fld>
            <a:endParaRPr kumimoji="1" lang="ja-JP" altLang="en-US"/>
          </a:p>
        </p:txBody>
      </p:sp>
      <p:sp>
        <p:nvSpPr>
          <p:cNvPr id="4" name="フッター プレースホルダー 3">
            <a:extLst>
              <a:ext uri="{FF2B5EF4-FFF2-40B4-BE49-F238E27FC236}">
                <a16:creationId xmlns:a16="http://schemas.microsoft.com/office/drawing/2014/main" id="{1538C476-D462-468F-803C-1A7BCDEAEFA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463082F-E16C-4775-B14E-D9E3A6CF422A}"/>
              </a:ext>
            </a:extLst>
          </p:cNvPr>
          <p:cNvSpPr>
            <a:spLocks noGrp="1"/>
          </p:cNvSpPr>
          <p:nvPr>
            <p:ph type="sldNum" sz="quarter" idx="12"/>
          </p:nvPr>
        </p:nvSpPr>
        <p:spPr/>
        <p:txBody>
          <a:body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364148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6CDD701-90C7-4B4D-B01F-5054C477C5AE}"/>
              </a:ext>
            </a:extLst>
          </p:cNvPr>
          <p:cNvSpPr>
            <a:spLocks noGrp="1"/>
          </p:cNvSpPr>
          <p:nvPr>
            <p:ph type="dt" sz="half" idx="10"/>
          </p:nvPr>
        </p:nvSpPr>
        <p:spPr/>
        <p:txBody>
          <a:bodyPr/>
          <a:lstStyle/>
          <a:p>
            <a:fld id="{274672B1-830A-45D6-8D83-B9299CBEA91A}" type="datetimeFigureOut">
              <a:rPr kumimoji="1" lang="ja-JP" altLang="en-US" smtClean="0"/>
              <a:t>2017/10/9</a:t>
            </a:fld>
            <a:endParaRPr kumimoji="1" lang="ja-JP" altLang="en-US"/>
          </a:p>
        </p:txBody>
      </p:sp>
      <p:sp>
        <p:nvSpPr>
          <p:cNvPr id="3" name="フッター プレースホルダー 2">
            <a:extLst>
              <a:ext uri="{FF2B5EF4-FFF2-40B4-BE49-F238E27FC236}">
                <a16:creationId xmlns:a16="http://schemas.microsoft.com/office/drawing/2014/main" id="{C6634D3B-F164-4F7B-927F-4166ABD6848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2E785FA-42F2-4E8A-8D9E-D84915987D90}"/>
              </a:ext>
            </a:extLst>
          </p:cNvPr>
          <p:cNvSpPr>
            <a:spLocks noGrp="1"/>
          </p:cNvSpPr>
          <p:nvPr>
            <p:ph type="sldNum" sz="quarter" idx="12"/>
          </p:nvPr>
        </p:nvSpPr>
        <p:spPr/>
        <p:txBody>
          <a:body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350660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7C63A1-5365-4E4B-BFD0-7F5D457633D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99936D-781E-4B5B-8AFA-39E547A705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1F4A1E7-F502-4823-AA45-A052BF6EB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C1140C-98A1-4F9B-9235-7D4E5988F2B0}"/>
              </a:ext>
            </a:extLst>
          </p:cNvPr>
          <p:cNvSpPr>
            <a:spLocks noGrp="1"/>
          </p:cNvSpPr>
          <p:nvPr>
            <p:ph type="dt" sz="half" idx="10"/>
          </p:nvPr>
        </p:nvSpPr>
        <p:spPr/>
        <p:txBody>
          <a:bodyPr/>
          <a:lstStyle/>
          <a:p>
            <a:fld id="{274672B1-830A-45D6-8D83-B9299CBEA91A}" type="datetimeFigureOut">
              <a:rPr kumimoji="1" lang="ja-JP" altLang="en-US" smtClean="0"/>
              <a:t>2017/10/9</a:t>
            </a:fld>
            <a:endParaRPr kumimoji="1" lang="ja-JP" altLang="en-US"/>
          </a:p>
        </p:txBody>
      </p:sp>
      <p:sp>
        <p:nvSpPr>
          <p:cNvPr id="6" name="フッター プレースホルダー 5">
            <a:extLst>
              <a:ext uri="{FF2B5EF4-FFF2-40B4-BE49-F238E27FC236}">
                <a16:creationId xmlns:a16="http://schemas.microsoft.com/office/drawing/2014/main" id="{0CE50BD6-1D94-4945-8700-16A689D951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87CFB90-3A04-4603-AB32-5C62BFECD582}"/>
              </a:ext>
            </a:extLst>
          </p:cNvPr>
          <p:cNvSpPr>
            <a:spLocks noGrp="1"/>
          </p:cNvSpPr>
          <p:nvPr>
            <p:ph type="sldNum" sz="quarter" idx="12"/>
          </p:nvPr>
        </p:nvSpPr>
        <p:spPr/>
        <p:txBody>
          <a:body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152841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891FEF-0588-48EE-BE82-D07E4044DEE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FD3315D-58F4-4E28-934A-096F13AE2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A3F27EF-004F-458D-B672-011D94983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22BB63-DB78-4A22-9014-6CFCF55D867A}"/>
              </a:ext>
            </a:extLst>
          </p:cNvPr>
          <p:cNvSpPr>
            <a:spLocks noGrp="1"/>
          </p:cNvSpPr>
          <p:nvPr>
            <p:ph type="dt" sz="half" idx="10"/>
          </p:nvPr>
        </p:nvSpPr>
        <p:spPr/>
        <p:txBody>
          <a:bodyPr/>
          <a:lstStyle/>
          <a:p>
            <a:fld id="{274672B1-830A-45D6-8D83-B9299CBEA91A}" type="datetimeFigureOut">
              <a:rPr kumimoji="1" lang="ja-JP" altLang="en-US" smtClean="0"/>
              <a:t>2017/10/9</a:t>
            </a:fld>
            <a:endParaRPr kumimoji="1" lang="ja-JP" altLang="en-US"/>
          </a:p>
        </p:txBody>
      </p:sp>
      <p:sp>
        <p:nvSpPr>
          <p:cNvPr id="6" name="フッター プレースホルダー 5">
            <a:extLst>
              <a:ext uri="{FF2B5EF4-FFF2-40B4-BE49-F238E27FC236}">
                <a16:creationId xmlns:a16="http://schemas.microsoft.com/office/drawing/2014/main" id="{67C02CD4-28EC-4B15-A3CD-70BD962C37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214154-A65C-4354-9F8C-936FAE17FBF6}"/>
              </a:ext>
            </a:extLst>
          </p:cNvPr>
          <p:cNvSpPr>
            <a:spLocks noGrp="1"/>
          </p:cNvSpPr>
          <p:nvPr>
            <p:ph type="sldNum" sz="quarter" idx="12"/>
          </p:nvPr>
        </p:nvSpPr>
        <p:spPr/>
        <p:txBody>
          <a:body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340124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E664A68-A0C3-4788-A1EE-3532169F9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D41E7D-8DCC-4092-8BD3-C9E91190D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377E0F-AB05-438C-9FEE-E1AE09CAD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672B1-830A-45D6-8D83-B9299CBEA91A}" type="datetimeFigureOut">
              <a:rPr kumimoji="1" lang="ja-JP" altLang="en-US" smtClean="0"/>
              <a:t>2017/10/9</a:t>
            </a:fld>
            <a:endParaRPr kumimoji="1" lang="ja-JP" altLang="en-US"/>
          </a:p>
        </p:txBody>
      </p:sp>
      <p:sp>
        <p:nvSpPr>
          <p:cNvPr id="5" name="フッター プレースホルダー 4">
            <a:extLst>
              <a:ext uri="{FF2B5EF4-FFF2-40B4-BE49-F238E27FC236}">
                <a16:creationId xmlns:a16="http://schemas.microsoft.com/office/drawing/2014/main" id="{BB5731F0-1725-4BF7-A1BF-74B3025B07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6081817-B67D-4A76-8EFB-9714732B6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293E2-2EDD-45D6-A1C0-2E7CEAA52BB1}" type="slidenum">
              <a:rPr kumimoji="1" lang="ja-JP" altLang="en-US" smtClean="0"/>
              <a:t>‹#›</a:t>
            </a:fld>
            <a:endParaRPr kumimoji="1" lang="ja-JP" altLang="en-US"/>
          </a:p>
        </p:txBody>
      </p:sp>
    </p:spTree>
    <p:extLst>
      <p:ext uri="{BB962C8B-B14F-4D97-AF65-F5344CB8AC3E}">
        <p14:creationId xmlns:p14="http://schemas.microsoft.com/office/powerpoint/2010/main" val="278563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alterna.co.jp/wordpress/wp-content/uploads/2017/04/NationalStadium03_DSCN016_170403.jp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30C38FF0-F09F-4271-8451-0EBC8D927895}"/>
              </a:ext>
            </a:extLst>
          </p:cNvPr>
          <p:cNvSpPr>
            <a:spLocks noGrp="1"/>
          </p:cNvSpPr>
          <p:nvPr>
            <p:ph type="ctrTitle"/>
          </p:nvPr>
        </p:nvSpPr>
        <p:spPr>
          <a:xfrm>
            <a:off x="201444" y="3548424"/>
            <a:ext cx="7313023" cy="2625427"/>
          </a:xfrm>
        </p:spPr>
        <p:txBody>
          <a:bodyPr anchor="ctr">
            <a:normAutofit/>
          </a:bodyPr>
          <a:lstStyle/>
          <a:p>
            <a:pPr algn="r"/>
            <a:r>
              <a:rPr lang="ja-JP" altLang="en-US" b="1" dirty="0"/>
              <a:t>あなたの手の中に、</a:t>
            </a:r>
            <a:br>
              <a:rPr lang="en-US" altLang="ja-JP" b="1" dirty="0"/>
            </a:br>
            <a:r>
              <a:rPr lang="ja-JP" altLang="en-US" b="1" dirty="0"/>
              <a:t>レアメタル</a:t>
            </a:r>
            <a:r>
              <a:rPr lang="en-US" altLang="ja-JP" b="1" dirty="0"/>
              <a:t>…</a:t>
            </a:r>
            <a:r>
              <a:rPr lang="ja-JP" altLang="en-US" b="1" dirty="0"/>
              <a:t>？！</a:t>
            </a:r>
            <a:endParaRPr kumimoji="1" lang="ja-JP" altLang="en-US" b="1" dirty="0"/>
          </a:p>
        </p:txBody>
      </p:sp>
      <p:sp>
        <p:nvSpPr>
          <p:cNvPr id="3" name="サブタイトル 2">
            <a:extLst>
              <a:ext uri="{FF2B5EF4-FFF2-40B4-BE49-F238E27FC236}">
                <a16:creationId xmlns:a16="http://schemas.microsoft.com/office/drawing/2014/main" id="{9ABB9D73-7B5C-4B53-BC46-07D4966DA400}"/>
              </a:ext>
            </a:extLst>
          </p:cNvPr>
          <p:cNvSpPr>
            <a:spLocks noGrp="1"/>
          </p:cNvSpPr>
          <p:nvPr>
            <p:ph type="subTitle" idx="1"/>
          </p:nvPr>
        </p:nvSpPr>
        <p:spPr>
          <a:xfrm>
            <a:off x="8050762" y="4525347"/>
            <a:ext cx="3211288" cy="1737360"/>
          </a:xfrm>
        </p:spPr>
        <p:txBody>
          <a:bodyPr anchor="ctr">
            <a:normAutofit/>
          </a:bodyPr>
          <a:lstStyle/>
          <a:p>
            <a:pPr algn="l"/>
            <a:r>
              <a:rPr kumimoji="1" lang="en-US" altLang="ja-JP" dirty="0"/>
              <a:t>SDG</a:t>
            </a:r>
            <a:r>
              <a:rPr kumimoji="1" lang="ja-JP" altLang="en-US" dirty="0" err="1"/>
              <a:t>ｓ</a:t>
            </a:r>
            <a:r>
              <a:rPr kumimoji="1" lang="en-US" altLang="ja-JP" dirty="0"/>
              <a:t>×</a:t>
            </a:r>
            <a:r>
              <a:rPr kumimoji="1" lang="ja-JP" altLang="en-US" dirty="0"/>
              <a:t>世界</a:t>
            </a:r>
          </a:p>
        </p:txBody>
      </p:sp>
    </p:spTree>
    <p:extLst>
      <p:ext uri="{BB962C8B-B14F-4D97-AF65-F5344CB8AC3E}">
        <p14:creationId xmlns:p14="http://schemas.microsoft.com/office/powerpoint/2010/main" val="1758881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1" name="Rectangle 10">
            <a:extLst>
              <a:ext uri="{FF2B5EF4-FFF2-40B4-BE49-F238E27FC236}">
                <a16:creationId xmlns:a16="http://schemas.microsoft.com/office/drawing/2014/main" id="{0482A7D0-DB09-4EBA-8D52-E6A5934B66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1A3688C8-DFCE-4CCD-BCF0-5FB239E507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D598FBE3-48D2-40A2-B7E6-F485834C821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482FDCF-45F3-40F1-8751-19B7AFB3CF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タイトル 3">
            <a:extLst>
              <a:ext uri="{FF2B5EF4-FFF2-40B4-BE49-F238E27FC236}">
                <a16:creationId xmlns:a16="http://schemas.microsoft.com/office/drawing/2014/main" id="{1691FE3A-BE31-49B9-957F-CCFD83D56A33}"/>
              </a:ext>
            </a:extLst>
          </p:cNvPr>
          <p:cNvSpPr>
            <a:spLocks noGrp="1"/>
          </p:cNvSpPr>
          <p:nvPr>
            <p:ph type="title"/>
          </p:nvPr>
        </p:nvSpPr>
        <p:spPr>
          <a:xfrm>
            <a:off x="148147" y="-131845"/>
            <a:ext cx="10420616" cy="5214207"/>
          </a:xfrm>
        </p:spPr>
        <p:txBody>
          <a:bodyPr vert="horz" lIns="91440" tIns="45720" rIns="91440" bIns="45720" rtlCol="0" anchor="b">
            <a:normAutofit/>
          </a:bodyPr>
          <a:lstStyle/>
          <a:p>
            <a:r>
              <a:rPr kumimoji="1" lang="ja-JP" altLang="en-US" sz="5400" kern="1200" dirty="0">
                <a:solidFill>
                  <a:schemeClr val="tx1">
                    <a:lumMod val="85000"/>
                    <a:lumOff val="15000"/>
                  </a:schemeClr>
                </a:solidFill>
                <a:latin typeface="+mj-lt"/>
                <a:ea typeface="+mj-ea"/>
                <a:cs typeface="+mj-cs"/>
              </a:rPr>
              <a:t>このような貿易の関係、</a:t>
            </a:r>
            <a:br>
              <a:rPr kumimoji="1" lang="en-US" altLang="ja-JP" sz="5400" kern="1200" dirty="0">
                <a:solidFill>
                  <a:schemeClr val="tx1">
                    <a:lumMod val="85000"/>
                    <a:lumOff val="15000"/>
                  </a:schemeClr>
                </a:solidFill>
                <a:latin typeface="+mj-lt"/>
                <a:ea typeface="+mj-ea"/>
                <a:cs typeface="+mj-cs"/>
              </a:rPr>
            </a:br>
            <a:r>
              <a:rPr kumimoji="1" lang="ja-JP" altLang="en-US" sz="5400" kern="1200" dirty="0">
                <a:solidFill>
                  <a:schemeClr val="tx1">
                    <a:lumMod val="85000"/>
                    <a:lumOff val="15000"/>
                  </a:schemeClr>
                </a:solidFill>
                <a:latin typeface="+mj-lt"/>
                <a:ea typeface="+mj-ea"/>
                <a:cs typeface="+mj-cs"/>
              </a:rPr>
              <a:t>ザンビアなどの</a:t>
            </a:r>
            <a:br>
              <a:rPr kumimoji="1" lang="en-US" altLang="ja-JP" sz="5400" kern="1200" dirty="0">
                <a:solidFill>
                  <a:schemeClr val="tx1">
                    <a:lumMod val="85000"/>
                    <a:lumOff val="15000"/>
                  </a:schemeClr>
                </a:solidFill>
                <a:latin typeface="+mj-lt"/>
                <a:ea typeface="+mj-ea"/>
                <a:cs typeface="+mj-cs"/>
              </a:rPr>
            </a:br>
            <a:r>
              <a:rPr lang="ja-JP" altLang="en-US" sz="5400" kern="1200" dirty="0">
                <a:solidFill>
                  <a:schemeClr val="tx1">
                    <a:lumMod val="85000"/>
                    <a:lumOff val="15000"/>
                  </a:schemeClr>
                </a:solidFill>
                <a:latin typeface="+mj-lt"/>
                <a:ea typeface="+mj-ea"/>
                <a:cs typeface="+mj-cs"/>
              </a:rPr>
              <a:t>「</a:t>
            </a:r>
            <a:r>
              <a:rPr lang="ja-JP" altLang="en-US" sz="5400" b="1" kern="1200" dirty="0">
                <a:solidFill>
                  <a:srgbClr val="FF0000"/>
                </a:solidFill>
                <a:latin typeface="+mj-lt"/>
                <a:ea typeface="+mj-ea"/>
                <a:cs typeface="+mj-cs"/>
              </a:rPr>
              <a:t>開発途上国</a:t>
            </a:r>
            <a:r>
              <a:rPr lang="ja-JP" altLang="en-US" sz="5400" kern="1200" dirty="0">
                <a:solidFill>
                  <a:schemeClr val="tx1">
                    <a:lumMod val="85000"/>
                    <a:lumOff val="15000"/>
                  </a:schemeClr>
                </a:solidFill>
                <a:latin typeface="+mj-lt"/>
                <a:ea typeface="+mj-ea"/>
                <a:cs typeface="+mj-cs"/>
              </a:rPr>
              <a:t>」</a:t>
            </a:r>
            <a:r>
              <a:rPr kumimoji="1" lang="ja-JP" altLang="en-US" sz="5400" kern="1200" dirty="0">
                <a:solidFill>
                  <a:schemeClr val="tx1">
                    <a:lumMod val="85000"/>
                    <a:lumOff val="15000"/>
                  </a:schemeClr>
                </a:solidFill>
                <a:latin typeface="+mj-lt"/>
                <a:ea typeface="+mj-ea"/>
                <a:cs typeface="+mj-cs"/>
              </a:rPr>
              <a:t>にとっての</a:t>
            </a:r>
            <a:br>
              <a:rPr kumimoji="1" lang="en-US" altLang="ja-JP" sz="5400" kern="1200" dirty="0">
                <a:solidFill>
                  <a:schemeClr val="tx1">
                    <a:lumMod val="85000"/>
                    <a:lumOff val="15000"/>
                  </a:schemeClr>
                </a:solidFill>
                <a:latin typeface="+mj-lt"/>
                <a:ea typeface="+mj-ea"/>
                <a:cs typeface="+mj-cs"/>
              </a:rPr>
            </a:br>
            <a:r>
              <a:rPr kumimoji="1" lang="ja-JP" altLang="en-US" sz="5400" kern="1200" dirty="0">
                <a:solidFill>
                  <a:schemeClr val="tx1">
                    <a:lumMod val="85000"/>
                    <a:lumOff val="15000"/>
                  </a:schemeClr>
                </a:solidFill>
                <a:latin typeface="+mj-lt"/>
                <a:ea typeface="+mj-ea"/>
                <a:cs typeface="+mj-cs"/>
              </a:rPr>
              <a:t>　　　　　　　　問題点は？</a:t>
            </a:r>
          </a:p>
        </p:txBody>
      </p:sp>
    </p:spTree>
    <p:extLst>
      <p:ext uri="{BB962C8B-B14F-4D97-AF65-F5344CB8AC3E}">
        <p14:creationId xmlns:p14="http://schemas.microsoft.com/office/powerpoint/2010/main" val="190022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83AA90-23FF-41C4-AA1A-FA63694D16E5}"/>
              </a:ext>
            </a:extLst>
          </p:cNvPr>
          <p:cNvSpPr>
            <a:spLocks noGrp="1"/>
          </p:cNvSpPr>
          <p:nvPr>
            <p:ph type="title"/>
          </p:nvPr>
        </p:nvSpPr>
        <p:spPr>
          <a:xfrm>
            <a:off x="860108" y="233680"/>
            <a:ext cx="10545028" cy="1363027"/>
          </a:xfrm>
        </p:spPr>
        <p:txBody>
          <a:bodyPr>
            <a:normAutofit/>
          </a:bodyPr>
          <a:lstStyle/>
          <a:p>
            <a:r>
              <a:rPr lang="ja-JP" altLang="en-US" sz="4000" b="1" dirty="0"/>
              <a:t>カッパーベルトから南アフリカへ運ばれる</a:t>
            </a:r>
            <a:r>
              <a:rPr lang="ja-JP" altLang="en-US" sz="5400" b="1" dirty="0">
                <a:solidFill>
                  <a:srgbClr val="FF0000"/>
                </a:solidFill>
              </a:rPr>
              <a:t>銅</a:t>
            </a:r>
            <a:endParaRPr kumimoji="1" lang="ja-JP" altLang="en-US" sz="4000" b="1" dirty="0">
              <a:solidFill>
                <a:srgbClr val="FF0000"/>
              </a:solidFill>
            </a:endParaRPr>
          </a:p>
        </p:txBody>
      </p:sp>
      <p:pic>
        <p:nvPicPr>
          <p:cNvPr id="6" name="図プレースホルダー 5" descr="木, 屋外, トラック, 空 が含まれている画像&#10;&#10;非常に高い精度で生成された説明">
            <a:extLst>
              <a:ext uri="{FF2B5EF4-FFF2-40B4-BE49-F238E27FC236}">
                <a16:creationId xmlns:a16="http://schemas.microsoft.com/office/drawing/2014/main" id="{3C440364-A3BB-43DA-8B5D-CDEE0AD39FE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6322824" y="1910081"/>
            <a:ext cx="5082312" cy="4013040"/>
          </a:xfrm>
        </p:spPr>
      </p:pic>
      <p:sp>
        <p:nvSpPr>
          <p:cNvPr id="4" name="テキスト プレースホルダー 3">
            <a:extLst>
              <a:ext uri="{FF2B5EF4-FFF2-40B4-BE49-F238E27FC236}">
                <a16:creationId xmlns:a16="http://schemas.microsoft.com/office/drawing/2014/main" id="{8C1C54AD-C4BF-45A1-9887-EDE0ED5723C0}"/>
              </a:ext>
            </a:extLst>
          </p:cNvPr>
          <p:cNvSpPr>
            <a:spLocks noGrp="1"/>
          </p:cNvSpPr>
          <p:nvPr>
            <p:ph type="body" sz="half" idx="2"/>
          </p:nvPr>
        </p:nvSpPr>
        <p:spPr>
          <a:xfrm>
            <a:off x="386080" y="1820227"/>
            <a:ext cx="6065520" cy="4631373"/>
          </a:xfrm>
        </p:spPr>
        <p:txBody>
          <a:bodyPr>
            <a:normAutofit/>
          </a:bodyPr>
          <a:lstStyle/>
          <a:p>
            <a:r>
              <a:rPr kumimoji="1" lang="ja-JP" altLang="en-US" sz="3200" dirty="0"/>
              <a:t>ザンビアの</a:t>
            </a:r>
            <a:r>
              <a:rPr kumimoji="1" lang="ja-JP" altLang="en-US" sz="3200" u="heavy" dirty="0">
                <a:uFill>
                  <a:solidFill>
                    <a:srgbClr val="FF0000"/>
                  </a:solidFill>
                </a:uFill>
              </a:rPr>
              <a:t>主な輸出品は、</a:t>
            </a:r>
            <a:r>
              <a:rPr kumimoji="1" lang="ja-JP" altLang="en-US" sz="3200" b="1" u="heavy" dirty="0">
                <a:solidFill>
                  <a:srgbClr val="FF0000"/>
                </a:solidFill>
                <a:uFill>
                  <a:solidFill>
                    <a:srgbClr val="FF0000"/>
                  </a:solidFill>
                </a:uFill>
              </a:rPr>
              <a:t>銅</a:t>
            </a:r>
            <a:r>
              <a:rPr kumimoji="1" lang="ja-JP" altLang="en-US" sz="3200" dirty="0"/>
              <a:t>である。ザンビアで採掘された銅は</a:t>
            </a:r>
            <a:r>
              <a:rPr kumimoji="1" lang="ja-JP" altLang="en-US" sz="3200" b="1" u="heavy" dirty="0">
                <a:solidFill>
                  <a:srgbClr val="FF0000"/>
                </a:solidFill>
                <a:uFill>
                  <a:solidFill>
                    <a:srgbClr val="FF0000"/>
                  </a:solidFill>
                </a:uFill>
              </a:rPr>
              <a:t>南アフリカ</a:t>
            </a:r>
            <a:r>
              <a:rPr kumimoji="1" lang="ja-JP" altLang="en-US" sz="3200" u="heavy" dirty="0">
                <a:uFill>
                  <a:solidFill>
                    <a:srgbClr val="FF0000"/>
                  </a:solidFill>
                </a:uFill>
              </a:rPr>
              <a:t>へ輸出され、そこで加工・製品化され世界各地へと輸出</a:t>
            </a:r>
            <a:r>
              <a:rPr kumimoji="1" lang="ja-JP" altLang="en-US" sz="3200" dirty="0"/>
              <a:t>される。</a:t>
            </a:r>
            <a:endParaRPr kumimoji="1" lang="en-US" altLang="ja-JP" sz="3200" dirty="0"/>
          </a:p>
          <a:p>
            <a:r>
              <a:rPr lang="ja-JP" altLang="en-US" sz="3200" dirty="0"/>
              <a:t>採掘は山をそのまま削る「露天掘り」の方法がとられている。採掘現場では身体症状に異常が見られる住人が確認されており、公害が疑われている。</a:t>
            </a:r>
            <a:endParaRPr kumimoji="1" lang="ja-JP" altLang="en-US" sz="3200" dirty="0"/>
          </a:p>
        </p:txBody>
      </p:sp>
      <p:sp>
        <p:nvSpPr>
          <p:cNvPr id="3" name="テキスト ボックス 2">
            <a:extLst>
              <a:ext uri="{FF2B5EF4-FFF2-40B4-BE49-F238E27FC236}">
                <a16:creationId xmlns:a16="http://schemas.microsoft.com/office/drawing/2014/main" id="{7EDD671D-44B3-4FDC-8F28-F95DE45FBDBB}"/>
              </a:ext>
            </a:extLst>
          </p:cNvPr>
          <p:cNvSpPr txBox="1"/>
          <p:nvPr/>
        </p:nvSpPr>
        <p:spPr>
          <a:xfrm rot="21000000">
            <a:off x="223520" y="436880"/>
            <a:ext cx="3416320"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dirty="0"/>
              <a:t>以前の授業で使用した資料より</a:t>
            </a:r>
          </a:p>
        </p:txBody>
      </p:sp>
    </p:spTree>
    <p:extLst>
      <p:ext uri="{BB962C8B-B14F-4D97-AF65-F5344CB8AC3E}">
        <p14:creationId xmlns:p14="http://schemas.microsoft.com/office/powerpoint/2010/main" val="395567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722B1-B0A7-4C1B-9543-A6D4869DA0CD}"/>
              </a:ext>
            </a:extLst>
          </p:cNvPr>
          <p:cNvSpPr>
            <a:spLocks noGrp="1"/>
          </p:cNvSpPr>
          <p:nvPr>
            <p:ph type="title"/>
          </p:nvPr>
        </p:nvSpPr>
        <p:spPr>
          <a:xfrm>
            <a:off x="735828" y="0"/>
            <a:ext cx="10393680" cy="1463040"/>
          </a:xfrm>
        </p:spPr>
        <p:txBody>
          <a:bodyPr>
            <a:normAutofit/>
          </a:bodyPr>
          <a:lstStyle/>
          <a:p>
            <a:pPr algn="ctr"/>
            <a:r>
              <a:rPr kumimoji="1" lang="ja-JP" altLang="en-US" sz="4000" b="1" dirty="0"/>
              <a:t>リビングストン（ザンビア南部）の</a:t>
            </a:r>
            <a:br>
              <a:rPr kumimoji="1" lang="en-US" altLang="ja-JP" sz="4000" b="1" dirty="0"/>
            </a:br>
            <a:r>
              <a:rPr kumimoji="1" lang="ja-JP" altLang="en-US" sz="4000" b="1" dirty="0"/>
              <a:t>スーパーマーケット</a:t>
            </a:r>
          </a:p>
        </p:txBody>
      </p:sp>
      <p:pic>
        <p:nvPicPr>
          <p:cNvPr id="6" name="図プレースホルダー 5" descr="市場, 建物, 店, 天井 が含まれている画像&#10;&#10;非常に高い精度で生成された説明">
            <a:extLst>
              <a:ext uri="{FF2B5EF4-FFF2-40B4-BE49-F238E27FC236}">
                <a16:creationId xmlns:a16="http://schemas.microsoft.com/office/drawing/2014/main" id="{B707696E-42C7-43C8-93EA-BF042112545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6238240" y="1564640"/>
            <a:ext cx="5749193" cy="4539615"/>
          </a:xfrm>
        </p:spPr>
      </p:pic>
      <p:sp>
        <p:nvSpPr>
          <p:cNvPr id="4" name="テキスト プレースホルダー 3">
            <a:extLst>
              <a:ext uri="{FF2B5EF4-FFF2-40B4-BE49-F238E27FC236}">
                <a16:creationId xmlns:a16="http://schemas.microsoft.com/office/drawing/2014/main" id="{FAA255A7-5834-4E87-B615-BFB62DB38678}"/>
              </a:ext>
            </a:extLst>
          </p:cNvPr>
          <p:cNvSpPr>
            <a:spLocks noGrp="1"/>
          </p:cNvSpPr>
          <p:nvPr>
            <p:ph type="body" sz="half" idx="2"/>
          </p:nvPr>
        </p:nvSpPr>
        <p:spPr>
          <a:xfrm>
            <a:off x="538480" y="1747520"/>
            <a:ext cx="5699760" cy="5181600"/>
          </a:xfrm>
        </p:spPr>
        <p:txBody>
          <a:bodyPr>
            <a:normAutofit lnSpcReduction="10000"/>
          </a:bodyPr>
          <a:lstStyle/>
          <a:p>
            <a:r>
              <a:rPr kumimoji="1" lang="ja-JP" altLang="en-US" sz="2800" dirty="0"/>
              <a:t>都市部には巨大なスーパーマーケットやショッピングモールがあり、食料や衣類、生活雑貨など、</a:t>
            </a:r>
            <a:r>
              <a:rPr kumimoji="1" lang="ja-JP" altLang="en-US" sz="2800" u="heavy" dirty="0">
                <a:uFill>
                  <a:solidFill>
                    <a:srgbClr val="FF0000"/>
                  </a:solidFill>
                </a:uFill>
              </a:rPr>
              <a:t>生活に必要なものはなんでも購入でき</a:t>
            </a:r>
            <a:r>
              <a:rPr kumimoji="1" lang="ja-JP" altLang="en-US" sz="2800" dirty="0"/>
              <a:t>、日本と同じように利用できる。</a:t>
            </a:r>
            <a:endParaRPr kumimoji="1" lang="en-US" altLang="ja-JP" sz="2800" dirty="0"/>
          </a:p>
          <a:p>
            <a:r>
              <a:rPr kumimoji="1" lang="ja-JP" altLang="en-US" sz="2800" dirty="0"/>
              <a:t>ザンビアのお金・クワチャでも、アメリカ・ドルでも、クレジットカードでも買い物ができる。</a:t>
            </a:r>
            <a:endParaRPr kumimoji="1" lang="en-US" altLang="ja-JP" sz="2800" dirty="0"/>
          </a:p>
          <a:p>
            <a:r>
              <a:rPr lang="ja-JP" altLang="en-US" sz="2800" dirty="0"/>
              <a:t>棚に並ぶ商品は、</a:t>
            </a:r>
            <a:r>
              <a:rPr lang="ja-JP" altLang="en-US" sz="2800" u="heavy" dirty="0">
                <a:uFill>
                  <a:solidFill>
                    <a:srgbClr val="FF0000"/>
                  </a:solidFill>
                </a:uFill>
              </a:rPr>
              <a:t>ほとんどが</a:t>
            </a:r>
            <a:r>
              <a:rPr lang="ja-JP" altLang="en-US" sz="2800" u="heavy" dirty="0">
                <a:solidFill>
                  <a:srgbClr val="FF0000"/>
                </a:solidFill>
                <a:uFill>
                  <a:solidFill>
                    <a:srgbClr val="FF0000"/>
                  </a:solidFill>
                </a:uFill>
              </a:rPr>
              <a:t>南アフリカから輸入</a:t>
            </a:r>
            <a:r>
              <a:rPr lang="ja-JP" altLang="en-US" sz="2800" u="heavy" dirty="0">
                <a:uFill>
                  <a:solidFill>
                    <a:srgbClr val="FF0000"/>
                  </a:solidFill>
                </a:uFill>
              </a:rPr>
              <a:t>したもの</a:t>
            </a:r>
            <a:r>
              <a:rPr lang="ja-JP" altLang="en-US" sz="2800" dirty="0"/>
              <a:t>である。ザンビア産の商品はほとんど見当たらなかった。</a:t>
            </a:r>
            <a:endParaRPr lang="en-US" altLang="ja-JP" sz="2800" dirty="0"/>
          </a:p>
        </p:txBody>
      </p:sp>
      <p:sp>
        <p:nvSpPr>
          <p:cNvPr id="7" name="テキスト ボックス 6">
            <a:extLst>
              <a:ext uri="{FF2B5EF4-FFF2-40B4-BE49-F238E27FC236}">
                <a16:creationId xmlns:a16="http://schemas.microsoft.com/office/drawing/2014/main" id="{C630AA6B-D288-4AB8-A9C8-C7237044DAA3}"/>
              </a:ext>
            </a:extLst>
          </p:cNvPr>
          <p:cNvSpPr txBox="1"/>
          <p:nvPr/>
        </p:nvSpPr>
        <p:spPr>
          <a:xfrm rot="21000000">
            <a:off x="172720" y="1084374"/>
            <a:ext cx="3416320"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dirty="0"/>
              <a:t>以前の授業で使用した資料より</a:t>
            </a:r>
          </a:p>
        </p:txBody>
      </p:sp>
    </p:spTree>
    <p:extLst>
      <p:ext uri="{BB962C8B-B14F-4D97-AF65-F5344CB8AC3E}">
        <p14:creationId xmlns:p14="http://schemas.microsoft.com/office/powerpoint/2010/main" val="262782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513CAC-76EC-40C2-9626-E85FA80EA9BF}"/>
              </a:ext>
            </a:extLst>
          </p:cNvPr>
          <p:cNvSpPr>
            <a:spLocks noGrp="1"/>
          </p:cNvSpPr>
          <p:nvPr>
            <p:ph type="title"/>
          </p:nvPr>
        </p:nvSpPr>
        <p:spPr/>
        <p:txBody>
          <a:bodyPr>
            <a:normAutofit/>
          </a:bodyPr>
          <a:lstStyle/>
          <a:p>
            <a:r>
              <a:rPr kumimoji="1" lang="ja-JP" altLang="en-US" sz="4800" b="1" dirty="0"/>
              <a:t>ザンビアの輸出と輸入</a:t>
            </a:r>
          </a:p>
        </p:txBody>
      </p:sp>
      <p:sp>
        <p:nvSpPr>
          <p:cNvPr id="6" name="テキスト プレースホルダー 5">
            <a:extLst>
              <a:ext uri="{FF2B5EF4-FFF2-40B4-BE49-F238E27FC236}">
                <a16:creationId xmlns:a16="http://schemas.microsoft.com/office/drawing/2014/main" id="{6739A6C9-6276-489A-AD1F-91EA97C0F173}"/>
              </a:ext>
            </a:extLst>
          </p:cNvPr>
          <p:cNvSpPr>
            <a:spLocks noGrp="1"/>
          </p:cNvSpPr>
          <p:nvPr>
            <p:ph type="body" idx="1"/>
          </p:nvPr>
        </p:nvSpPr>
        <p:spPr>
          <a:xfrm>
            <a:off x="862012" y="1280596"/>
            <a:ext cx="5157787" cy="823912"/>
          </a:xfrm>
        </p:spPr>
        <p:style>
          <a:lnRef idx="1">
            <a:schemeClr val="accent4"/>
          </a:lnRef>
          <a:fillRef idx="2">
            <a:schemeClr val="accent4"/>
          </a:fillRef>
          <a:effectRef idx="1">
            <a:schemeClr val="accent4"/>
          </a:effectRef>
          <a:fontRef idx="minor">
            <a:schemeClr val="dk1"/>
          </a:fontRef>
        </p:style>
        <p:txBody>
          <a:bodyPr>
            <a:normAutofit/>
          </a:bodyPr>
          <a:lstStyle/>
          <a:p>
            <a:r>
              <a:rPr kumimoji="1" lang="ja-JP" altLang="en-US" sz="3600" dirty="0"/>
              <a:t>輸出</a:t>
            </a:r>
          </a:p>
        </p:txBody>
      </p:sp>
      <p:sp>
        <p:nvSpPr>
          <p:cNvPr id="3" name="コンテンツ プレースホルダー 2">
            <a:extLst>
              <a:ext uri="{FF2B5EF4-FFF2-40B4-BE49-F238E27FC236}">
                <a16:creationId xmlns:a16="http://schemas.microsoft.com/office/drawing/2014/main" id="{930578FF-B703-439B-9EB8-2FFD379FD08D}"/>
              </a:ext>
            </a:extLst>
          </p:cNvPr>
          <p:cNvSpPr>
            <a:spLocks noGrp="1"/>
          </p:cNvSpPr>
          <p:nvPr>
            <p:ph sz="half" idx="2"/>
          </p:nvPr>
        </p:nvSpPr>
        <p:spPr>
          <a:xfrm>
            <a:off x="839788" y="2283217"/>
            <a:ext cx="5157787" cy="3906446"/>
          </a:xfrm>
        </p:spPr>
        <p:style>
          <a:lnRef idx="2">
            <a:schemeClr val="accent4"/>
          </a:lnRef>
          <a:fillRef idx="1">
            <a:schemeClr val="lt1"/>
          </a:fillRef>
          <a:effectRef idx="0">
            <a:schemeClr val="accent4"/>
          </a:effectRef>
          <a:fontRef idx="minor">
            <a:schemeClr val="dk1"/>
          </a:fontRef>
        </p:style>
        <p:txBody>
          <a:bodyPr>
            <a:normAutofit/>
          </a:bodyPr>
          <a:lstStyle/>
          <a:p>
            <a:r>
              <a:rPr lang="ja-JP" altLang="en-US" dirty="0"/>
              <a:t>総額</a:t>
            </a:r>
            <a:r>
              <a:rPr lang="en-US" altLang="ja-JP" dirty="0"/>
              <a:t>…</a:t>
            </a:r>
            <a:r>
              <a:rPr lang="ja-JP" altLang="en-US" dirty="0"/>
              <a:t>輸出　</a:t>
            </a:r>
            <a:r>
              <a:rPr lang="en-US" altLang="ja-JP" dirty="0"/>
              <a:t>6,504</a:t>
            </a:r>
            <a:r>
              <a:rPr lang="ja-JP" altLang="en-US" dirty="0"/>
              <a:t>百万米＄</a:t>
            </a:r>
            <a:endParaRPr lang="en-US" altLang="ja-JP" dirty="0"/>
          </a:p>
          <a:p>
            <a:r>
              <a:rPr kumimoji="1" lang="ja-JP" altLang="en-US" dirty="0"/>
              <a:t>輸出品</a:t>
            </a:r>
            <a:r>
              <a:rPr kumimoji="1" lang="en-US" altLang="ja-JP" dirty="0"/>
              <a:t>…</a:t>
            </a:r>
            <a:r>
              <a:rPr lang="ja-JP" altLang="en-US" dirty="0"/>
              <a:t>銅、コバルト、</a:t>
            </a:r>
            <a:endParaRPr lang="en-US" altLang="ja-JP" dirty="0"/>
          </a:p>
          <a:p>
            <a:pPr marL="0" indent="0">
              <a:buNone/>
            </a:pPr>
            <a:r>
              <a:rPr lang="ja-JP" altLang="en-US" dirty="0"/>
              <a:t>　　　タバコ、皮革類、綿花、　　</a:t>
            </a:r>
            <a:endParaRPr lang="en-US" altLang="ja-JP" dirty="0"/>
          </a:p>
          <a:p>
            <a:pPr marL="0" indent="0">
              <a:buNone/>
            </a:pPr>
            <a:r>
              <a:rPr lang="ja-JP" altLang="en-US" dirty="0"/>
              <a:t>　　　コーヒー等</a:t>
            </a:r>
            <a:endParaRPr lang="en-US" altLang="ja-JP" dirty="0"/>
          </a:p>
          <a:p>
            <a:r>
              <a:rPr lang="ja-JP" altLang="en-US" dirty="0"/>
              <a:t>輸出相手国</a:t>
            </a:r>
            <a:r>
              <a:rPr lang="en-US" altLang="ja-JP" dirty="0"/>
              <a:t>…</a:t>
            </a:r>
            <a:r>
              <a:rPr lang="ja-JP" altLang="en-US" dirty="0"/>
              <a:t>中国（</a:t>
            </a:r>
            <a:r>
              <a:rPr lang="en-US" altLang="ja-JP" dirty="0"/>
              <a:t>25.9</a:t>
            </a:r>
            <a:r>
              <a:rPr lang="ja-JP" altLang="en-US" dirty="0"/>
              <a:t>％）、コンゴ（民）（</a:t>
            </a:r>
            <a:r>
              <a:rPr lang="en-US" altLang="ja-JP" dirty="0"/>
              <a:t>13.2</a:t>
            </a:r>
            <a:r>
              <a:rPr lang="ja-JP" altLang="en-US" dirty="0"/>
              <a:t>％）、南アフリカ（</a:t>
            </a:r>
            <a:r>
              <a:rPr lang="en-US" altLang="ja-JP" dirty="0"/>
              <a:t>6.5</a:t>
            </a:r>
            <a:r>
              <a:rPr lang="ja-JP" altLang="en-US" dirty="0"/>
              <a:t>％）</a:t>
            </a:r>
          </a:p>
          <a:p>
            <a:pPr marL="0" indent="0">
              <a:buNone/>
            </a:pPr>
            <a:endParaRPr lang="en-US" altLang="ja-JP" dirty="0"/>
          </a:p>
        </p:txBody>
      </p:sp>
      <p:sp>
        <p:nvSpPr>
          <p:cNvPr id="7" name="テキスト プレースホルダー 6">
            <a:extLst>
              <a:ext uri="{FF2B5EF4-FFF2-40B4-BE49-F238E27FC236}">
                <a16:creationId xmlns:a16="http://schemas.microsoft.com/office/drawing/2014/main" id="{9CF129FD-41D4-43AE-BD6D-0E5E593983E0}"/>
              </a:ext>
            </a:extLst>
          </p:cNvPr>
          <p:cNvSpPr>
            <a:spLocks noGrp="1"/>
          </p:cNvSpPr>
          <p:nvPr>
            <p:ph type="body" sz="quarter" idx="3"/>
          </p:nvPr>
        </p:nvSpPr>
        <p:spPr>
          <a:xfrm>
            <a:off x="6172200" y="1324196"/>
            <a:ext cx="5183188" cy="823912"/>
          </a:xfrm>
        </p:spPr>
        <p:style>
          <a:lnRef idx="1">
            <a:schemeClr val="accent2"/>
          </a:lnRef>
          <a:fillRef idx="2">
            <a:schemeClr val="accent2"/>
          </a:fillRef>
          <a:effectRef idx="1">
            <a:schemeClr val="accent2"/>
          </a:effectRef>
          <a:fontRef idx="minor">
            <a:schemeClr val="dk1"/>
          </a:fontRef>
        </p:style>
        <p:txBody>
          <a:bodyPr>
            <a:normAutofit/>
          </a:bodyPr>
          <a:lstStyle/>
          <a:p>
            <a:r>
              <a:rPr kumimoji="1" lang="ja-JP" altLang="en-US" sz="3600" dirty="0"/>
              <a:t>輸入</a:t>
            </a:r>
          </a:p>
        </p:txBody>
      </p:sp>
      <p:sp>
        <p:nvSpPr>
          <p:cNvPr id="4" name="コンテンツ プレースホルダー 3">
            <a:extLst>
              <a:ext uri="{FF2B5EF4-FFF2-40B4-BE49-F238E27FC236}">
                <a16:creationId xmlns:a16="http://schemas.microsoft.com/office/drawing/2014/main" id="{90DEEDE5-6678-434E-BBC7-BE0B17B846A6}"/>
              </a:ext>
            </a:extLst>
          </p:cNvPr>
          <p:cNvSpPr>
            <a:spLocks noGrp="1"/>
          </p:cNvSpPr>
          <p:nvPr>
            <p:ph sz="quarter" idx="4"/>
          </p:nvPr>
        </p:nvSpPr>
        <p:spPr>
          <a:xfrm>
            <a:off x="6172200" y="2283217"/>
            <a:ext cx="5183188" cy="3906446"/>
          </a:xfrm>
        </p:spPr>
        <p:style>
          <a:lnRef idx="2">
            <a:schemeClr val="accent2"/>
          </a:lnRef>
          <a:fillRef idx="1">
            <a:schemeClr val="lt1"/>
          </a:fillRef>
          <a:effectRef idx="0">
            <a:schemeClr val="accent2"/>
          </a:effectRef>
          <a:fontRef idx="minor">
            <a:schemeClr val="dk1"/>
          </a:fontRef>
        </p:style>
        <p:txBody>
          <a:bodyPr>
            <a:normAutofit/>
          </a:bodyPr>
          <a:lstStyle/>
          <a:p>
            <a:r>
              <a:rPr kumimoji="1" lang="ja-JP" altLang="en-US" dirty="0"/>
              <a:t>総額</a:t>
            </a:r>
            <a:r>
              <a:rPr kumimoji="1" lang="en-US" altLang="ja-JP" dirty="0"/>
              <a:t>…</a:t>
            </a:r>
            <a:r>
              <a:rPr lang="en-US" altLang="ja-JP" dirty="0"/>
              <a:t> 6,538</a:t>
            </a:r>
            <a:r>
              <a:rPr lang="ja-JP" altLang="en-US" dirty="0"/>
              <a:t>百万米＄</a:t>
            </a:r>
            <a:endParaRPr kumimoji="1" lang="en-US" altLang="ja-JP" dirty="0"/>
          </a:p>
          <a:p>
            <a:r>
              <a:rPr lang="ja-JP" altLang="en-US" dirty="0"/>
              <a:t>輸入品</a:t>
            </a:r>
            <a:r>
              <a:rPr lang="en-US" altLang="ja-JP" dirty="0"/>
              <a:t>…</a:t>
            </a:r>
            <a:r>
              <a:rPr lang="ja-JP" altLang="en-US" dirty="0"/>
              <a:t>機械類、輸送用機器、</a:t>
            </a:r>
            <a:endParaRPr lang="en-US" altLang="ja-JP" dirty="0"/>
          </a:p>
          <a:p>
            <a:pPr marL="0" indent="0">
              <a:buNone/>
            </a:pPr>
            <a:r>
              <a:rPr lang="ja-JP" altLang="en-US" dirty="0"/>
              <a:t>　　　石油製品、電力、肥料、</a:t>
            </a:r>
            <a:endParaRPr lang="en-US" altLang="ja-JP" dirty="0"/>
          </a:p>
          <a:p>
            <a:pPr marL="0" indent="0">
              <a:buNone/>
            </a:pPr>
            <a:r>
              <a:rPr lang="ja-JP" altLang="en-US" dirty="0"/>
              <a:t>　　　食料、衣類等</a:t>
            </a:r>
            <a:endParaRPr lang="en-US" altLang="ja-JP" dirty="0"/>
          </a:p>
          <a:p>
            <a:r>
              <a:rPr lang="ja-JP" altLang="en-US" dirty="0"/>
              <a:t>輸入</a:t>
            </a:r>
            <a:r>
              <a:rPr kumimoji="1" lang="ja-JP" altLang="en-US" dirty="0"/>
              <a:t>相手国</a:t>
            </a:r>
            <a:r>
              <a:rPr kumimoji="1" lang="en-US" altLang="ja-JP" dirty="0"/>
              <a:t>…</a:t>
            </a:r>
            <a:r>
              <a:rPr lang="ja-JP" altLang="en-US" dirty="0"/>
              <a:t>南アフリカ（</a:t>
            </a:r>
            <a:r>
              <a:rPr lang="en-US" altLang="ja-JP" dirty="0"/>
              <a:t>34.2</a:t>
            </a:r>
            <a:r>
              <a:rPr lang="ja-JP" altLang="en-US" dirty="0"/>
              <a:t>％）、コンゴ（民）（</a:t>
            </a:r>
            <a:r>
              <a:rPr lang="en-US" altLang="ja-JP" dirty="0"/>
              <a:t>18.1</a:t>
            </a:r>
            <a:r>
              <a:rPr lang="ja-JP" altLang="en-US" dirty="0"/>
              <a:t>％）、ケニア（</a:t>
            </a:r>
            <a:r>
              <a:rPr lang="en-US" altLang="ja-JP" dirty="0"/>
              <a:t>9.6</a:t>
            </a:r>
            <a:r>
              <a:rPr lang="ja-JP" altLang="en-US" dirty="0"/>
              <a:t>％）</a:t>
            </a:r>
            <a:endParaRPr kumimoji="1" lang="ja-JP" altLang="en-US" dirty="0"/>
          </a:p>
        </p:txBody>
      </p:sp>
      <p:sp>
        <p:nvSpPr>
          <p:cNvPr id="5" name="テキスト ボックス 4">
            <a:extLst>
              <a:ext uri="{FF2B5EF4-FFF2-40B4-BE49-F238E27FC236}">
                <a16:creationId xmlns:a16="http://schemas.microsoft.com/office/drawing/2014/main" id="{24D36C66-DBE1-4040-BAC8-18A7C03803CB}"/>
              </a:ext>
            </a:extLst>
          </p:cNvPr>
          <p:cNvSpPr txBox="1"/>
          <p:nvPr/>
        </p:nvSpPr>
        <p:spPr>
          <a:xfrm>
            <a:off x="1092008" y="6111845"/>
            <a:ext cx="9855583" cy="400110"/>
          </a:xfrm>
          <a:prstGeom prst="rect">
            <a:avLst/>
          </a:prstGeom>
          <a:noFill/>
        </p:spPr>
        <p:txBody>
          <a:bodyPr wrap="none" rtlCol="0">
            <a:spAutoFit/>
          </a:bodyPr>
          <a:lstStyle/>
          <a:p>
            <a:r>
              <a:rPr kumimoji="1" lang="ja-JP" altLang="en-US" sz="2000" dirty="0"/>
              <a:t>資料の出典：外務省</a:t>
            </a:r>
            <a:r>
              <a:rPr kumimoji="1" lang="en-US" altLang="ja-JP" sz="2000" dirty="0"/>
              <a:t>HP</a:t>
            </a:r>
            <a:r>
              <a:rPr kumimoji="1" lang="ja-JP" altLang="en-US" sz="2000" dirty="0"/>
              <a:t>（</a:t>
            </a:r>
            <a:r>
              <a:rPr lang="en-US" altLang="ja-JP" sz="2000" dirty="0"/>
              <a:t> http://www.mofa.go.jp/mofaj/area/zambia/data.html </a:t>
            </a:r>
            <a:r>
              <a:rPr kumimoji="1" lang="ja-JP" altLang="en-US" sz="2000" dirty="0"/>
              <a:t>）</a:t>
            </a:r>
          </a:p>
        </p:txBody>
      </p:sp>
      <p:sp>
        <p:nvSpPr>
          <p:cNvPr id="8" name="L 字 7">
            <a:extLst>
              <a:ext uri="{FF2B5EF4-FFF2-40B4-BE49-F238E27FC236}">
                <a16:creationId xmlns:a16="http://schemas.microsoft.com/office/drawing/2014/main" id="{C18CB875-1BDF-40A8-A7AA-442CA890B220}"/>
              </a:ext>
            </a:extLst>
          </p:cNvPr>
          <p:cNvSpPr/>
          <p:nvPr/>
        </p:nvSpPr>
        <p:spPr>
          <a:xfrm rot="2667228">
            <a:off x="5564982" y="1415713"/>
            <a:ext cx="1017587" cy="1028700"/>
          </a:xfrm>
          <a:prstGeom prst="corner">
            <a:avLst>
              <a:gd name="adj1" fmla="val 26459"/>
              <a:gd name="adj2" fmla="val 2464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36969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1" name="Rectangle 10">
            <a:extLst>
              <a:ext uri="{FF2B5EF4-FFF2-40B4-BE49-F238E27FC236}">
                <a16:creationId xmlns:a16="http://schemas.microsoft.com/office/drawing/2014/main" id="{0482A7D0-DB09-4EBA-8D52-E6A5934B66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1A3688C8-DFCE-4CCD-BCF0-5FB239E507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D598FBE3-48D2-40A2-B7E6-F485834C821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482FDCF-45F3-40F1-8751-19B7AFB3CF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100583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タイトル 3">
            <a:extLst>
              <a:ext uri="{FF2B5EF4-FFF2-40B4-BE49-F238E27FC236}">
                <a16:creationId xmlns:a16="http://schemas.microsoft.com/office/drawing/2014/main" id="{1691FE3A-BE31-49B9-957F-CCFD83D56A33}"/>
              </a:ext>
            </a:extLst>
          </p:cNvPr>
          <p:cNvSpPr>
            <a:spLocks noGrp="1"/>
          </p:cNvSpPr>
          <p:nvPr>
            <p:ph type="title"/>
          </p:nvPr>
        </p:nvSpPr>
        <p:spPr>
          <a:xfrm>
            <a:off x="318268" y="435934"/>
            <a:ext cx="10420616" cy="3572539"/>
          </a:xfrm>
        </p:spPr>
        <p:txBody>
          <a:bodyPr vert="horz" lIns="91440" tIns="45720" rIns="91440" bIns="45720" rtlCol="0" anchor="b">
            <a:normAutofit/>
          </a:bodyPr>
          <a:lstStyle/>
          <a:p>
            <a:r>
              <a:rPr kumimoji="1" lang="ja-JP" altLang="en-US" sz="5400" kern="1200" dirty="0">
                <a:solidFill>
                  <a:schemeClr val="tx1">
                    <a:lumMod val="85000"/>
                    <a:lumOff val="15000"/>
                  </a:schemeClr>
                </a:solidFill>
                <a:latin typeface="+mj-lt"/>
                <a:ea typeface="+mj-ea"/>
                <a:cs typeface="+mj-cs"/>
              </a:rPr>
              <a:t>このような貿易の関係、</a:t>
            </a:r>
            <a:br>
              <a:rPr kumimoji="1" lang="en-US" altLang="ja-JP" sz="5400" kern="1200" dirty="0">
                <a:solidFill>
                  <a:schemeClr val="tx1">
                    <a:lumMod val="85000"/>
                    <a:lumOff val="15000"/>
                  </a:schemeClr>
                </a:solidFill>
                <a:latin typeface="+mj-lt"/>
                <a:ea typeface="+mj-ea"/>
                <a:cs typeface="+mj-cs"/>
              </a:rPr>
            </a:br>
            <a:r>
              <a:rPr kumimoji="1" lang="ja-JP" altLang="en-US" sz="6600" b="1" kern="1200" dirty="0">
                <a:solidFill>
                  <a:srgbClr val="FF0000"/>
                </a:solidFill>
                <a:latin typeface="+mj-lt"/>
                <a:ea typeface="+mj-ea"/>
                <a:cs typeface="+mj-cs"/>
              </a:rPr>
              <a:t>日本</a:t>
            </a:r>
            <a:r>
              <a:rPr kumimoji="1" lang="ja-JP" altLang="en-US" sz="5400" kern="1200" dirty="0">
                <a:solidFill>
                  <a:schemeClr val="tx1">
                    <a:lumMod val="85000"/>
                    <a:lumOff val="15000"/>
                  </a:schemeClr>
                </a:solidFill>
                <a:latin typeface="+mj-lt"/>
                <a:ea typeface="+mj-ea"/>
                <a:cs typeface="+mj-cs"/>
              </a:rPr>
              <a:t>にとっての　　　　　　　　問題点は？</a:t>
            </a:r>
          </a:p>
        </p:txBody>
      </p:sp>
    </p:spTree>
    <p:extLst>
      <p:ext uri="{BB962C8B-B14F-4D97-AF65-F5344CB8AC3E}">
        <p14:creationId xmlns:p14="http://schemas.microsoft.com/office/powerpoint/2010/main" val="35928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cxnSp>
        <p:nvCxnSpPr>
          <p:cNvPr id="73" name="Straight Arrow Connector 72">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descr="十円硬貨">
            <a:extLst>
              <a:ext uri="{FF2B5EF4-FFF2-40B4-BE49-F238E27FC236}">
                <a16:creationId xmlns:a16="http://schemas.microsoft.com/office/drawing/2014/main" id="{E3A628FC-66F8-405D-890E-4222C362564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44777" r="13473"/>
          <a:stretch/>
        </p:blipFill>
        <p:spPr bwMode="auto">
          <a:xfrm>
            <a:off x="7347585" y="0"/>
            <a:ext cx="54292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3DDAD588-74D9-4370-9AB9-BD114FC78A7C}"/>
              </a:ext>
            </a:extLst>
          </p:cNvPr>
          <p:cNvSpPr>
            <a:spLocks noGrp="1"/>
          </p:cNvSpPr>
          <p:nvPr>
            <p:ph type="title"/>
          </p:nvPr>
        </p:nvSpPr>
        <p:spPr>
          <a:xfrm>
            <a:off x="655320" y="365125"/>
            <a:ext cx="7014210" cy="1692794"/>
          </a:xfrm>
        </p:spPr>
        <p:txBody>
          <a:bodyPr vert="horz" lIns="91440" tIns="45720" rIns="91440" bIns="45720" rtlCol="0" anchor="ctr">
            <a:normAutofit/>
          </a:bodyPr>
          <a:lstStyle/>
          <a:p>
            <a:r>
              <a:rPr kumimoji="1" lang="ja-JP" altLang="en-US" sz="6000" b="1" dirty="0"/>
              <a:t>あなたの手の中の</a:t>
            </a:r>
            <a:r>
              <a:rPr kumimoji="1" lang="en-US" altLang="ja-JP" sz="6000" b="1" dirty="0"/>
              <a:t>…</a:t>
            </a:r>
          </a:p>
        </p:txBody>
      </p:sp>
      <p:sp>
        <p:nvSpPr>
          <p:cNvPr id="5" name="コンテンツ プレースホルダー 4">
            <a:extLst>
              <a:ext uri="{FF2B5EF4-FFF2-40B4-BE49-F238E27FC236}">
                <a16:creationId xmlns:a16="http://schemas.microsoft.com/office/drawing/2014/main" id="{9AD0C312-3514-42B1-95A3-5BB00DDD835A}"/>
              </a:ext>
            </a:extLst>
          </p:cNvPr>
          <p:cNvSpPr>
            <a:spLocks noGrp="1"/>
          </p:cNvSpPr>
          <p:nvPr>
            <p:ph sz="half" idx="2"/>
          </p:nvPr>
        </p:nvSpPr>
        <p:spPr>
          <a:xfrm>
            <a:off x="293814" y="2599527"/>
            <a:ext cx="7962899" cy="3462228"/>
          </a:xfrm>
        </p:spPr>
        <p:txBody>
          <a:bodyPr vert="horz" lIns="91440" tIns="45720" rIns="91440" bIns="45720" rtlCol="0">
            <a:normAutofit fontScale="92500"/>
          </a:bodyPr>
          <a:lstStyle/>
          <a:p>
            <a:r>
              <a:rPr kumimoji="1" lang="en-US" altLang="ja-JP" sz="4000" dirty="0"/>
              <a:t>10</a:t>
            </a:r>
            <a:r>
              <a:rPr kumimoji="1" lang="ja-JP" altLang="en-US" sz="4000" dirty="0"/>
              <a:t>円玉の原料は？</a:t>
            </a:r>
            <a:endParaRPr lang="en-US" altLang="ja-JP" sz="4000" dirty="0"/>
          </a:p>
          <a:p>
            <a:r>
              <a:rPr kumimoji="1" lang="en-US" altLang="ja-JP" sz="4000" dirty="0"/>
              <a:t>1</a:t>
            </a:r>
            <a:r>
              <a:rPr kumimoji="1" lang="ja-JP" altLang="en-US" sz="4000" dirty="0"/>
              <a:t>円玉以外のすべての</a:t>
            </a:r>
            <a:endParaRPr kumimoji="1" lang="en-US" altLang="ja-JP" sz="4000" dirty="0"/>
          </a:p>
          <a:p>
            <a:pPr marL="0" indent="0">
              <a:buNone/>
            </a:pPr>
            <a:r>
              <a:rPr kumimoji="1" lang="ja-JP" altLang="en-US" sz="4000" dirty="0"/>
              <a:t>　日本の硬貨には銅が含まれている。</a:t>
            </a:r>
            <a:endParaRPr kumimoji="1" lang="en-US" altLang="ja-JP" sz="4000" dirty="0"/>
          </a:p>
          <a:p>
            <a:pPr marL="0" indent="0">
              <a:buNone/>
            </a:pPr>
            <a:endParaRPr kumimoji="1" lang="en-US" altLang="ja-JP" sz="4000" dirty="0"/>
          </a:p>
          <a:p>
            <a:pPr marL="0" indent="0">
              <a:buNone/>
            </a:pPr>
            <a:r>
              <a:rPr lang="en-US" altLang="ja-JP" sz="4000" dirty="0"/>
              <a:t>…</a:t>
            </a:r>
            <a:r>
              <a:rPr lang="ja-JP" altLang="en-US" sz="4000" dirty="0"/>
              <a:t>銅はどこで採れるの？</a:t>
            </a:r>
            <a:endParaRPr kumimoji="1" lang="en-US" altLang="ja-JP" sz="4000" dirty="0"/>
          </a:p>
        </p:txBody>
      </p:sp>
    </p:spTree>
    <p:extLst>
      <p:ext uri="{BB962C8B-B14F-4D97-AF65-F5344CB8AC3E}">
        <p14:creationId xmlns:p14="http://schemas.microsoft.com/office/powerpoint/2010/main" val="11845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グラフィックス 3" descr="封筒">
            <a:extLst>
              <a:ext uri="{FF2B5EF4-FFF2-40B4-BE49-F238E27FC236}">
                <a16:creationId xmlns:a16="http://schemas.microsoft.com/office/drawing/2014/main" id="{B5D752B1-E773-4A60-9A58-B33CE8C723E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537" r="5432" b="-2"/>
          <a:stretch/>
        </p:blipFill>
        <p:spPr>
          <a:xfrm>
            <a:off x="285770" y="-754370"/>
            <a:ext cx="4721689" cy="5303510"/>
          </a:xfrm>
          <a:prstGeom prst="rect">
            <a:avLst/>
          </a:prstGeom>
        </p:spPr>
      </p:pic>
      <p:sp>
        <p:nvSpPr>
          <p:cNvPr id="2" name="タイトル 1">
            <a:extLst>
              <a:ext uri="{FF2B5EF4-FFF2-40B4-BE49-F238E27FC236}">
                <a16:creationId xmlns:a16="http://schemas.microsoft.com/office/drawing/2014/main" id="{80E9030F-A5F6-43A1-B5A3-10E817C9A1B5}"/>
              </a:ext>
            </a:extLst>
          </p:cNvPr>
          <p:cNvSpPr>
            <a:spLocks noGrp="1"/>
          </p:cNvSpPr>
          <p:nvPr>
            <p:ph type="title"/>
          </p:nvPr>
        </p:nvSpPr>
        <p:spPr>
          <a:xfrm>
            <a:off x="1314450" y="2377441"/>
            <a:ext cx="10214610" cy="3637373"/>
          </a:xfrm>
          <a:noFill/>
        </p:spPr>
        <p:txBody>
          <a:bodyPr vert="horz" lIns="91440" tIns="45720" rIns="91440" bIns="45720" rtlCol="0" anchor="b">
            <a:normAutofit/>
          </a:bodyPr>
          <a:lstStyle/>
          <a:p>
            <a:r>
              <a:rPr kumimoji="1" lang="ja-JP" altLang="en-US" sz="7200" b="1" dirty="0"/>
              <a:t>造幣局に</a:t>
            </a:r>
            <a:br>
              <a:rPr kumimoji="1" lang="en-US" altLang="ja-JP" sz="7200" b="1" dirty="0"/>
            </a:br>
            <a:r>
              <a:rPr kumimoji="1" lang="ja-JP" altLang="en-US" sz="7200" b="1" dirty="0"/>
              <a:t>　問い合わせてみた。</a:t>
            </a:r>
          </a:p>
        </p:txBody>
      </p:sp>
    </p:spTree>
    <p:extLst>
      <p:ext uri="{BB962C8B-B14F-4D97-AF65-F5344CB8AC3E}">
        <p14:creationId xmlns:p14="http://schemas.microsoft.com/office/powerpoint/2010/main" val="15352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グラフィックス 4" descr="封筒">
            <a:extLst>
              <a:ext uri="{FF2B5EF4-FFF2-40B4-BE49-F238E27FC236}">
                <a16:creationId xmlns:a16="http://schemas.microsoft.com/office/drawing/2014/main" id="{E52FA832-B151-47D7-BE0B-36313F3B39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8360" y="-365760"/>
            <a:ext cx="2453640" cy="2453640"/>
          </a:xfrm>
          <a:prstGeom prst="rect">
            <a:avLst/>
          </a:prstGeom>
        </p:spPr>
      </p:pic>
      <p:sp>
        <p:nvSpPr>
          <p:cNvPr id="3" name="コンテンツ プレースホルダー 2">
            <a:extLst>
              <a:ext uri="{FF2B5EF4-FFF2-40B4-BE49-F238E27FC236}">
                <a16:creationId xmlns:a16="http://schemas.microsoft.com/office/drawing/2014/main" id="{7E539393-A1CF-4591-B9F8-BFCE76BC14C6}"/>
              </a:ext>
            </a:extLst>
          </p:cNvPr>
          <p:cNvSpPr>
            <a:spLocks noGrp="1"/>
          </p:cNvSpPr>
          <p:nvPr>
            <p:ph idx="1"/>
          </p:nvPr>
        </p:nvSpPr>
        <p:spPr>
          <a:xfrm>
            <a:off x="582930" y="948690"/>
            <a:ext cx="10942320" cy="5632451"/>
          </a:xfrm>
        </p:spPr>
        <p:txBody>
          <a:bodyPr>
            <a:normAutofit/>
          </a:bodyPr>
          <a:lstStyle/>
          <a:p>
            <a:pPr marL="0" indent="0">
              <a:buNone/>
            </a:pPr>
            <a:r>
              <a:rPr lang="ja-JP" altLang="ja-JP" sz="2400" dirty="0"/>
              <a:t>貨幣の原料についてお伺いします。</a:t>
            </a:r>
          </a:p>
          <a:p>
            <a:pPr marL="0" indent="0">
              <a:buNone/>
            </a:pPr>
            <a:r>
              <a:rPr lang="en-US" altLang="ja-JP" sz="2400" dirty="0"/>
              <a:t>HP</a:t>
            </a:r>
            <a:r>
              <a:rPr lang="ja-JP" altLang="ja-JP" sz="2400" dirty="0"/>
              <a:t>で貨幣の原料と鉱物の含有量などを拝見させていただきました。そこでは</a:t>
            </a:r>
            <a:r>
              <a:rPr lang="en-US" altLang="ja-JP" sz="2400" dirty="0"/>
              <a:t>1</a:t>
            </a:r>
            <a:r>
              <a:rPr lang="ja-JP" altLang="ja-JP" sz="2400" dirty="0"/>
              <a:t>円玉を除くすべての貨幣に「銅」が使用されていることがわかりました。</a:t>
            </a:r>
          </a:p>
          <a:p>
            <a:pPr marL="0" indent="0">
              <a:buNone/>
            </a:pPr>
            <a:r>
              <a:rPr lang="en-US" altLang="ja-JP" sz="2400" dirty="0"/>
              <a:t> </a:t>
            </a:r>
            <a:r>
              <a:rPr lang="ja-JP" altLang="ja-JP" sz="2400" dirty="0"/>
              <a:t>①</a:t>
            </a:r>
            <a:r>
              <a:rPr lang="ja-JP" altLang="ja-JP" sz="2400" u="heavy" dirty="0">
                <a:uFill>
                  <a:solidFill>
                    <a:srgbClr val="FF0000"/>
                  </a:solidFill>
                </a:uFill>
              </a:rPr>
              <a:t>日本は</a:t>
            </a:r>
            <a:r>
              <a:rPr lang="ja-JP" altLang="ja-JP" sz="2400" b="1" u="heavy" dirty="0">
                <a:uFill>
                  <a:solidFill>
                    <a:srgbClr val="FF0000"/>
                  </a:solidFill>
                </a:uFill>
              </a:rPr>
              <a:t>すべての銅鉱山をすでに閉山</a:t>
            </a:r>
            <a:r>
              <a:rPr lang="ja-JP" altLang="ja-JP" sz="2400" u="heavy" dirty="0">
                <a:uFill>
                  <a:solidFill>
                    <a:srgbClr val="FF0000"/>
                  </a:solidFill>
                </a:uFill>
              </a:rPr>
              <a:t>していますが</a:t>
            </a:r>
            <a:r>
              <a:rPr lang="ja-JP" altLang="ja-JP" sz="2400" dirty="0"/>
              <a:t>、原料は、どこから入手しているのでしょうか。</a:t>
            </a:r>
          </a:p>
          <a:p>
            <a:pPr marL="0" indent="0">
              <a:buNone/>
            </a:pPr>
            <a:r>
              <a:rPr lang="ja-JP" altLang="ja-JP" sz="2400" dirty="0"/>
              <a:t>②また、</a:t>
            </a:r>
            <a:r>
              <a:rPr lang="ja-JP" altLang="ja-JP" sz="2400" b="1" u="heavy" dirty="0">
                <a:uFill>
                  <a:solidFill>
                    <a:srgbClr val="FF0000"/>
                  </a:solidFill>
                </a:uFill>
              </a:rPr>
              <a:t>入手先の内訳</a:t>
            </a:r>
            <a:r>
              <a:rPr lang="ja-JP" altLang="ja-JP" sz="2400" dirty="0"/>
              <a:t>はどのようになっているでしょうか。</a:t>
            </a:r>
          </a:p>
          <a:p>
            <a:pPr marL="0" indent="0" algn="r">
              <a:buNone/>
            </a:pPr>
            <a:r>
              <a:rPr lang="ja-JP" altLang="ja-JP" sz="2400" dirty="0"/>
              <a:t>（例：ザンビア●％、中国●％、リサイクル●％など）</a:t>
            </a:r>
          </a:p>
          <a:p>
            <a:pPr marL="0" indent="0">
              <a:buNone/>
            </a:pPr>
            <a:r>
              <a:rPr lang="en-US" altLang="ja-JP" sz="2400" dirty="0"/>
              <a:t> </a:t>
            </a:r>
            <a:r>
              <a:rPr lang="ja-JP" altLang="ja-JP" sz="2400" dirty="0"/>
              <a:t>③各国からの輸入であれば、どのような状態で輸入されてくるのでしょうか。</a:t>
            </a:r>
            <a:endParaRPr lang="en-US" altLang="ja-JP" sz="2400" dirty="0"/>
          </a:p>
          <a:p>
            <a:pPr marL="0" indent="0" algn="r">
              <a:buNone/>
            </a:pPr>
            <a:r>
              <a:rPr lang="ja-JP" altLang="ja-JP" sz="2400" dirty="0"/>
              <a:t>（例：鉱石、精錬された状態など）</a:t>
            </a:r>
          </a:p>
          <a:p>
            <a:pPr marL="0" indent="0">
              <a:buNone/>
            </a:pPr>
            <a:r>
              <a:rPr lang="en-US" altLang="ja-JP" sz="2400" dirty="0"/>
              <a:t> </a:t>
            </a:r>
            <a:r>
              <a:rPr lang="ja-JP" altLang="ja-JP" sz="2400" u="heavy" dirty="0">
                <a:uFill>
                  <a:solidFill>
                    <a:srgbClr val="FF0000"/>
                  </a:solidFill>
                </a:uFill>
              </a:rPr>
              <a:t>かつてはアフリカの</a:t>
            </a:r>
            <a:r>
              <a:rPr lang="ja-JP" altLang="ja-JP" sz="2400" b="1" u="heavy" dirty="0">
                <a:uFill>
                  <a:solidFill>
                    <a:srgbClr val="FF0000"/>
                  </a:solidFill>
                </a:uFill>
              </a:rPr>
              <a:t>ザンビア</a:t>
            </a:r>
            <a:r>
              <a:rPr lang="ja-JP" altLang="ja-JP" sz="2400" u="heavy" dirty="0">
                <a:uFill>
                  <a:solidFill>
                    <a:srgbClr val="FF0000"/>
                  </a:solidFill>
                </a:uFill>
              </a:rPr>
              <a:t>から輸入していた</a:t>
            </a:r>
            <a:r>
              <a:rPr lang="ja-JP" altLang="ja-JP" sz="2400" dirty="0"/>
              <a:t>、と</a:t>
            </a:r>
            <a:r>
              <a:rPr lang="ja-JP" altLang="ja-JP" sz="2400" b="1" u="heavy" dirty="0">
                <a:uFill>
                  <a:solidFill>
                    <a:srgbClr val="FF0000"/>
                  </a:solidFill>
                </a:uFill>
              </a:rPr>
              <a:t>在ザンビア日本大使館</a:t>
            </a:r>
            <a:r>
              <a:rPr lang="ja-JP" altLang="ja-JP" sz="2400" dirty="0"/>
              <a:t>で伺いましたが…。</a:t>
            </a:r>
          </a:p>
          <a:p>
            <a:pPr marL="0" indent="0">
              <a:buNone/>
            </a:pPr>
            <a:r>
              <a:rPr lang="en-US" altLang="ja-JP" sz="2400" dirty="0"/>
              <a:t> </a:t>
            </a:r>
            <a:r>
              <a:rPr lang="ja-JP" altLang="en-US" sz="2400" dirty="0"/>
              <a:t>　</a:t>
            </a:r>
            <a:r>
              <a:rPr lang="ja-JP" altLang="ja-JP" sz="2400" u="heavy" dirty="0">
                <a:uFill>
                  <a:solidFill>
                    <a:srgbClr val="FF0000"/>
                  </a:solidFill>
                </a:uFill>
              </a:rPr>
              <a:t>日銀や経産省等の</a:t>
            </a:r>
            <a:r>
              <a:rPr lang="en-US" altLang="ja-JP" sz="2400" u="heavy" dirty="0">
                <a:uFill>
                  <a:solidFill>
                    <a:srgbClr val="FF0000"/>
                  </a:solidFill>
                </a:uFill>
              </a:rPr>
              <a:t>HP</a:t>
            </a:r>
            <a:r>
              <a:rPr lang="ja-JP" altLang="ja-JP" sz="2400" u="heavy" dirty="0">
                <a:uFill>
                  <a:solidFill>
                    <a:srgbClr val="FF0000"/>
                  </a:solidFill>
                </a:uFill>
              </a:rPr>
              <a:t>も調べましたが情報が得られませんでした</a:t>
            </a:r>
            <a:r>
              <a:rPr lang="ja-JP" altLang="ja-JP" sz="2400" dirty="0"/>
              <a:t>。</a:t>
            </a:r>
            <a:endParaRPr lang="en-US" altLang="ja-JP" sz="2400" dirty="0"/>
          </a:p>
          <a:p>
            <a:pPr marL="0" indent="0">
              <a:buNone/>
            </a:pPr>
            <a:r>
              <a:rPr lang="ja-JP" altLang="en-US" sz="2400" dirty="0"/>
              <a:t>　</a:t>
            </a:r>
            <a:r>
              <a:rPr lang="ja-JP" altLang="ja-JP" sz="2400" dirty="0"/>
              <a:t>ご回答よろしくお願いいたします。</a:t>
            </a:r>
          </a:p>
        </p:txBody>
      </p:sp>
    </p:spTree>
    <p:extLst>
      <p:ext uri="{BB962C8B-B14F-4D97-AF65-F5344CB8AC3E}">
        <p14:creationId xmlns:p14="http://schemas.microsoft.com/office/powerpoint/2010/main" val="190865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6A75A-00E8-4557-96CC-1E5AAE19F588}"/>
              </a:ext>
            </a:extLst>
          </p:cNvPr>
          <p:cNvSpPr>
            <a:spLocks noGrp="1"/>
          </p:cNvSpPr>
          <p:nvPr>
            <p:ph type="title"/>
          </p:nvPr>
        </p:nvSpPr>
        <p:spPr>
          <a:xfrm>
            <a:off x="-3030287" y="-174097"/>
            <a:ext cx="10515600" cy="2852737"/>
          </a:xfrm>
        </p:spPr>
        <p:txBody>
          <a:bodyPr>
            <a:normAutofit/>
          </a:bodyPr>
          <a:lstStyle/>
          <a:p>
            <a:pPr algn="r"/>
            <a:r>
              <a:rPr kumimoji="1" lang="ja-JP" altLang="en-US" sz="8000" b="1" dirty="0"/>
              <a:t>回答が来た！</a:t>
            </a:r>
          </a:p>
        </p:txBody>
      </p:sp>
      <p:sp>
        <p:nvSpPr>
          <p:cNvPr id="3" name="テキスト プレースホルダー 2">
            <a:extLst>
              <a:ext uri="{FF2B5EF4-FFF2-40B4-BE49-F238E27FC236}">
                <a16:creationId xmlns:a16="http://schemas.microsoft.com/office/drawing/2014/main" id="{9B41E9E1-6101-40DB-A726-0F9307EB7B92}"/>
              </a:ext>
            </a:extLst>
          </p:cNvPr>
          <p:cNvSpPr>
            <a:spLocks noGrp="1"/>
          </p:cNvSpPr>
          <p:nvPr>
            <p:ph type="body" idx="1"/>
          </p:nvPr>
        </p:nvSpPr>
        <p:spPr/>
        <p:txBody>
          <a:bodyPr/>
          <a:lstStyle/>
          <a:p>
            <a:endParaRPr kumimoji="1" lang="ja-JP" altLang="en-US"/>
          </a:p>
        </p:txBody>
      </p:sp>
      <p:pic>
        <p:nvPicPr>
          <p:cNvPr id="4" name="グラフィックス 3" descr="封筒">
            <a:extLst>
              <a:ext uri="{FF2B5EF4-FFF2-40B4-BE49-F238E27FC236}">
                <a16:creationId xmlns:a16="http://schemas.microsoft.com/office/drawing/2014/main" id="{31FC0A25-3324-49CC-8359-9BB084E0ACB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537" r="5432" b="-2"/>
          <a:stretch/>
        </p:blipFill>
        <p:spPr>
          <a:xfrm>
            <a:off x="6927202" y="2293630"/>
            <a:ext cx="4721689" cy="5303510"/>
          </a:xfrm>
          <a:prstGeom prst="rect">
            <a:avLst/>
          </a:prstGeom>
        </p:spPr>
      </p:pic>
    </p:spTree>
    <p:extLst>
      <p:ext uri="{BB962C8B-B14F-4D97-AF65-F5344CB8AC3E}">
        <p14:creationId xmlns:p14="http://schemas.microsoft.com/office/powerpoint/2010/main" val="22576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0EFACBF-F0F1-45EC-95EF-308CDF0F115D}"/>
              </a:ext>
            </a:extLst>
          </p:cNvPr>
          <p:cNvSpPr>
            <a:spLocks noGrp="1"/>
          </p:cNvSpPr>
          <p:nvPr>
            <p:ph type="title"/>
          </p:nvPr>
        </p:nvSpPr>
        <p:spPr/>
        <p:txBody>
          <a:bodyPr/>
          <a:lstStyle/>
          <a:p>
            <a:endParaRPr kumimoji="1" lang="ja-JP" altLang="en-US"/>
          </a:p>
        </p:txBody>
      </p:sp>
      <p:pic>
        <p:nvPicPr>
          <p:cNvPr id="6" name="コンテンツ プレースホルダー 5">
            <a:extLst>
              <a:ext uri="{FF2B5EF4-FFF2-40B4-BE49-F238E27FC236}">
                <a16:creationId xmlns:a16="http://schemas.microsoft.com/office/drawing/2014/main" id="{2867BBC2-0646-443F-8740-9DE39EAC47AE}"/>
              </a:ext>
            </a:extLst>
          </p:cNvPr>
          <p:cNvPicPr>
            <a:picLocks noGrp="1" noChangeAspect="1"/>
          </p:cNvPicPr>
          <p:nvPr>
            <p:ph idx="1"/>
          </p:nvPr>
        </p:nvPicPr>
        <p:blipFill rotWithShape="1">
          <a:blip r:embed="rId2"/>
          <a:srcRect b="5491"/>
          <a:stretch/>
        </p:blipFill>
        <p:spPr>
          <a:xfrm>
            <a:off x="0" y="365125"/>
            <a:ext cx="11735724" cy="6238875"/>
          </a:xfrm>
          <a:prstGeom prst="rect">
            <a:avLst/>
          </a:prstGeom>
        </p:spPr>
      </p:pic>
    </p:spTree>
    <p:extLst>
      <p:ext uri="{BB962C8B-B14F-4D97-AF65-F5344CB8AC3E}">
        <p14:creationId xmlns:p14="http://schemas.microsoft.com/office/powerpoint/2010/main" val="260267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B70A610-1814-466F-9C92-1129F2DB9B39}"/>
              </a:ext>
            </a:extLst>
          </p:cNvPr>
          <p:cNvSpPr>
            <a:spLocks noGrp="1"/>
          </p:cNvSpPr>
          <p:nvPr>
            <p:ph type="title"/>
          </p:nvPr>
        </p:nvSpPr>
        <p:spPr>
          <a:xfrm>
            <a:off x="127591" y="365125"/>
            <a:ext cx="4603897" cy="1831537"/>
          </a:xfrm>
        </p:spPr>
        <p:style>
          <a:lnRef idx="1">
            <a:schemeClr val="accent4"/>
          </a:lnRef>
          <a:fillRef idx="2">
            <a:schemeClr val="accent4"/>
          </a:fillRef>
          <a:effectRef idx="1">
            <a:schemeClr val="accent4"/>
          </a:effectRef>
          <a:fontRef idx="minor">
            <a:schemeClr val="dk1"/>
          </a:fontRef>
        </p:style>
        <p:txBody>
          <a:bodyPr>
            <a:normAutofit/>
          </a:bodyPr>
          <a:lstStyle/>
          <a:p>
            <a:r>
              <a:rPr lang="ja-JP" altLang="en-US" sz="4800" b="1" dirty="0"/>
              <a:t>ケータイの中に</a:t>
            </a:r>
            <a:br>
              <a:rPr lang="en-US" altLang="ja-JP" sz="4800" b="1" dirty="0"/>
            </a:br>
            <a:r>
              <a:rPr lang="ja-JP" altLang="en-US" sz="4800" b="1" dirty="0"/>
              <a:t>鉱山？！</a:t>
            </a:r>
            <a:endParaRPr kumimoji="1" lang="ja-JP" altLang="en-US" sz="4800" b="1" dirty="0"/>
          </a:p>
        </p:txBody>
      </p:sp>
      <p:sp>
        <p:nvSpPr>
          <p:cNvPr id="3" name="コンテンツ プレースホルダー 2">
            <a:extLst>
              <a:ext uri="{FF2B5EF4-FFF2-40B4-BE49-F238E27FC236}">
                <a16:creationId xmlns:a16="http://schemas.microsoft.com/office/drawing/2014/main" id="{D2ECC416-2BD5-45D4-B30F-65DF17CAEF61}"/>
              </a:ext>
            </a:extLst>
          </p:cNvPr>
          <p:cNvSpPr>
            <a:spLocks noGrp="1"/>
          </p:cNvSpPr>
          <p:nvPr>
            <p:ph sz="half" idx="1"/>
          </p:nvPr>
        </p:nvSpPr>
        <p:spPr>
          <a:xfrm>
            <a:off x="430925" y="2478915"/>
            <a:ext cx="4099034" cy="3698047"/>
          </a:xfrm>
        </p:spPr>
        <p:txBody>
          <a:bodyPr/>
          <a:lstStyle/>
          <a:p>
            <a:pPr marL="0" indent="0">
              <a:buNone/>
            </a:pPr>
            <a:r>
              <a:rPr lang="ja-JP" altLang="en-US" sz="4000" dirty="0"/>
              <a:t>レアメタル</a:t>
            </a:r>
            <a:endParaRPr lang="en-US" altLang="ja-JP" dirty="0"/>
          </a:p>
          <a:p>
            <a:pPr marL="0" indent="0">
              <a:buNone/>
            </a:pPr>
            <a:r>
              <a:rPr lang="ja-JP" altLang="en-US" dirty="0"/>
              <a:t>・電気電子部品</a:t>
            </a:r>
            <a:endParaRPr lang="en-US" altLang="ja-JP" dirty="0"/>
          </a:p>
          <a:p>
            <a:pPr marL="0" indent="0">
              <a:buNone/>
            </a:pPr>
            <a:r>
              <a:rPr lang="ja-JP" altLang="en-US" dirty="0"/>
              <a:t>・液晶</a:t>
            </a:r>
            <a:endParaRPr lang="en-US" altLang="ja-JP" dirty="0"/>
          </a:p>
          <a:p>
            <a:pPr marL="0" indent="0">
              <a:buNone/>
            </a:pPr>
            <a:r>
              <a:rPr lang="ja-JP" altLang="en-US" dirty="0"/>
              <a:t>・小型磁石</a:t>
            </a:r>
            <a:endParaRPr lang="en-US" altLang="ja-JP" dirty="0"/>
          </a:p>
          <a:p>
            <a:pPr marL="0" indent="0">
              <a:buNone/>
            </a:pPr>
            <a:r>
              <a:rPr lang="ja-JP" altLang="en-US" dirty="0"/>
              <a:t>など、様々な電機・電子機器に使用されている</a:t>
            </a:r>
            <a:endParaRPr kumimoji="1" lang="ja-JP" altLang="en-US" dirty="0"/>
          </a:p>
        </p:txBody>
      </p:sp>
      <p:pic>
        <p:nvPicPr>
          <p:cNvPr id="7" name="コンテンツ プレースホルダー 6">
            <a:extLst>
              <a:ext uri="{FF2B5EF4-FFF2-40B4-BE49-F238E27FC236}">
                <a16:creationId xmlns:a16="http://schemas.microsoft.com/office/drawing/2014/main" id="{B300B977-6524-4847-9CD3-568C79FBD634}"/>
              </a:ext>
            </a:extLst>
          </p:cNvPr>
          <p:cNvPicPr>
            <a:picLocks noGrp="1" noChangeAspect="1"/>
          </p:cNvPicPr>
          <p:nvPr>
            <p:ph sz="half" idx="2"/>
          </p:nvPr>
        </p:nvPicPr>
        <p:blipFill rotWithShape="1">
          <a:blip r:embed="rId2"/>
          <a:srcRect l="13134" t="36405" r="46095" b="9865"/>
          <a:stretch/>
        </p:blipFill>
        <p:spPr>
          <a:xfrm>
            <a:off x="4529959" y="199696"/>
            <a:ext cx="7783533" cy="5705523"/>
          </a:xfrm>
          <a:prstGeom prst="rect">
            <a:avLst/>
          </a:prstGeom>
        </p:spPr>
      </p:pic>
      <p:sp>
        <p:nvSpPr>
          <p:cNvPr id="4" name="テキスト ボックス 3">
            <a:extLst>
              <a:ext uri="{FF2B5EF4-FFF2-40B4-BE49-F238E27FC236}">
                <a16:creationId xmlns:a16="http://schemas.microsoft.com/office/drawing/2014/main" id="{C0EF5F92-DA43-4D70-A328-7475F9073385}"/>
              </a:ext>
            </a:extLst>
          </p:cNvPr>
          <p:cNvSpPr txBox="1"/>
          <p:nvPr/>
        </p:nvSpPr>
        <p:spPr>
          <a:xfrm>
            <a:off x="997432" y="5934670"/>
            <a:ext cx="10883107" cy="923330"/>
          </a:xfrm>
          <a:prstGeom prst="rect">
            <a:avLst/>
          </a:prstGeom>
          <a:noFill/>
        </p:spPr>
        <p:txBody>
          <a:bodyPr wrap="none" rtlCol="0">
            <a:spAutoFit/>
          </a:bodyPr>
          <a:lstStyle/>
          <a:p>
            <a:r>
              <a:rPr lang="ja-JP" altLang="en-US" dirty="0"/>
              <a:t>出典：</a:t>
            </a:r>
            <a:r>
              <a:rPr lang="en-US" altLang="ja-JP" dirty="0"/>
              <a:t>T. </a:t>
            </a:r>
            <a:r>
              <a:rPr lang="en-US" altLang="ja-JP" dirty="0" err="1"/>
              <a:t>Shiratori</a:t>
            </a:r>
            <a:r>
              <a:rPr lang="en-US" altLang="ja-JP" dirty="0"/>
              <a:t> and T. Nakamura: Journal of MMIJ, Vol.123, p.171-178, (2007</a:t>
            </a:r>
          </a:p>
          <a:p>
            <a:r>
              <a:rPr lang="ja-JP" altLang="en-US" dirty="0"/>
              <a:t>一般社団法人・資源素材学会</a:t>
            </a:r>
            <a:endParaRPr lang="en-US" altLang="ja-JP" dirty="0"/>
          </a:p>
          <a:p>
            <a:r>
              <a:rPr lang="en-US" altLang="ja-JP" dirty="0"/>
              <a:t>https://www.j3.jstage.jst.go.jp/article/journalofmmij/128/12/128_626/_article/references/-char/ja/</a:t>
            </a:r>
            <a:endParaRPr kumimoji="1" lang="ja-JP" altLang="en-US" dirty="0"/>
          </a:p>
        </p:txBody>
      </p:sp>
    </p:spTree>
    <p:extLst>
      <p:ext uri="{BB962C8B-B14F-4D97-AF65-F5344CB8AC3E}">
        <p14:creationId xmlns:p14="http://schemas.microsoft.com/office/powerpoint/2010/main" val="384757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C9FD1A9-834A-40A2-9DDD-D66633B53903}"/>
              </a:ext>
            </a:extLst>
          </p:cNvPr>
          <p:cNvSpPr>
            <a:spLocks noGrp="1" noChangeArrowheads="1"/>
          </p:cNvSpPr>
          <p:nvPr>
            <p:ph idx="1"/>
          </p:nvPr>
        </p:nvSpPr>
        <p:spPr bwMode="auto">
          <a:xfrm>
            <a:off x="838200" y="969715"/>
            <a:ext cx="105156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4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造幣局では、貨幣用の地金は一般競争入札により入手しており、</a:t>
            </a:r>
            <a:br>
              <a:rPr kumimoji="0" lang="ja-JP" altLang="ja-JP" sz="3600" b="0" i="0" u="none" strike="noStrike" cap="none" normalizeH="0" baseline="0" dirty="0">
                <a:ln>
                  <a:noFill/>
                </a:ln>
                <a:solidFill>
                  <a:schemeClr val="tx1"/>
                </a:solidFill>
                <a:effectLst/>
              </a:rPr>
            </a:br>
            <a:r>
              <a:rPr kumimoji="0" lang="ja-JP" altLang="ja-JP" sz="4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入札の際に、銅の純度等の仕様に関する指定はしておりますが、</a:t>
            </a:r>
            <a:br>
              <a:rPr kumimoji="0" lang="ja-JP" altLang="ja-JP" sz="3600" b="0" i="0" u="none" strike="noStrike" cap="none" normalizeH="0" baseline="0" dirty="0">
                <a:ln>
                  <a:noFill/>
                </a:ln>
                <a:solidFill>
                  <a:schemeClr val="tx1"/>
                </a:solidFill>
                <a:effectLst/>
              </a:rPr>
            </a:br>
            <a:r>
              <a:rPr kumimoji="0" lang="ja-JP" altLang="ja-JP" sz="4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特に産地の指定はしておりませんので、入手先の内訳はわかりかねます。</a:t>
            </a:r>
            <a:br>
              <a:rPr kumimoji="0" lang="ja-JP" altLang="ja-JP" sz="8000" b="0" i="0" u="none" strike="noStrike" cap="none" normalizeH="0" baseline="0" dirty="0">
                <a:ln>
                  <a:noFill/>
                </a:ln>
                <a:solidFill>
                  <a:schemeClr val="tx1"/>
                </a:solidFill>
                <a:effectLst/>
                <a:latin typeface="Arial" panose="020B0604020202020204" pitchFamily="34" charset="0"/>
              </a:rPr>
            </a:br>
            <a:r>
              <a:rPr kumimoji="0" lang="ja-JP" altLang="ja-JP" sz="44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回答は以上となります。</a:t>
            </a:r>
            <a:br>
              <a:rPr kumimoji="0" lang="ja-JP" altLang="ja-JP" sz="3600" b="0" i="0" u="none" strike="noStrike" cap="none" normalizeH="0" baseline="0" dirty="0">
                <a:ln>
                  <a:noFill/>
                </a:ln>
                <a:solidFill>
                  <a:schemeClr val="tx1"/>
                </a:solidFill>
                <a:effectLst/>
              </a:rPr>
            </a:br>
            <a:endParaRPr kumimoji="0" lang="ja-JP" altLang="ja-JP" sz="8000" b="0" i="0" u="none" strike="noStrike" cap="none" normalizeH="0" baseline="0" dirty="0">
              <a:ln>
                <a:noFill/>
              </a:ln>
              <a:solidFill>
                <a:schemeClr val="tx1"/>
              </a:solidFill>
              <a:effectLst/>
              <a:latin typeface="Arial" panose="020B0604020202020204" pitchFamily="34" charset="0"/>
            </a:endParaRPr>
          </a:p>
        </p:txBody>
      </p:sp>
      <p:pic>
        <p:nvPicPr>
          <p:cNvPr id="5" name="グラフィックス 4" descr="封筒">
            <a:extLst>
              <a:ext uri="{FF2B5EF4-FFF2-40B4-BE49-F238E27FC236}">
                <a16:creationId xmlns:a16="http://schemas.microsoft.com/office/drawing/2014/main" id="{7BC5B41A-423F-4673-BCE3-170B3F417B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8360" y="4579273"/>
            <a:ext cx="2453640" cy="2453640"/>
          </a:xfrm>
          <a:prstGeom prst="rect">
            <a:avLst/>
          </a:prstGeom>
        </p:spPr>
      </p:pic>
    </p:spTree>
    <p:extLst>
      <p:ext uri="{BB962C8B-B14F-4D97-AF65-F5344CB8AC3E}">
        <p14:creationId xmlns:p14="http://schemas.microsoft.com/office/powerpoint/2010/main" val="60496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8" name="コンテンツ プレースホルダー 7" descr="地面, 屋外, 土, 空 が含まれている画像&#10;&#10;非常に高い精度で生成された説明">
            <a:extLst>
              <a:ext uri="{FF2B5EF4-FFF2-40B4-BE49-F238E27FC236}">
                <a16:creationId xmlns:a16="http://schemas.microsoft.com/office/drawing/2014/main" id="{9C9154D3-12A1-4E62-ACEB-65336C18680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9875"/>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4423A"/>
            </a:solidFill>
          </a:ln>
        </p:spPr>
        <p:style>
          <a:lnRef idx="1">
            <a:schemeClr val="accent1"/>
          </a:lnRef>
          <a:fillRef idx="0">
            <a:schemeClr val="accent1"/>
          </a:fillRef>
          <a:effectRef idx="0">
            <a:schemeClr val="accent1"/>
          </a:effectRef>
          <a:fontRef idx="minor">
            <a:schemeClr val="tx1"/>
          </a:fontRef>
        </p:style>
      </p:cxnSp>
      <p:sp>
        <p:nvSpPr>
          <p:cNvPr id="4" name="タイトル 3">
            <a:extLst>
              <a:ext uri="{FF2B5EF4-FFF2-40B4-BE49-F238E27FC236}">
                <a16:creationId xmlns:a16="http://schemas.microsoft.com/office/drawing/2014/main" id="{2DFF7B8E-5F18-46EF-B680-4E2DA08C110B}"/>
              </a:ext>
            </a:extLst>
          </p:cNvPr>
          <p:cNvSpPr>
            <a:spLocks noGrp="1"/>
          </p:cNvSpPr>
          <p:nvPr>
            <p:ph type="title"/>
          </p:nvPr>
        </p:nvSpPr>
        <p:spPr>
          <a:xfrm>
            <a:off x="4965430" y="91440"/>
            <a:ext cx="6586491" cy="1823988"/>
          </a:xfrm>
        </p:spPr>
        <p:txBody>
          <a:bodyPr vert="horz" lIns="91440" tIns="45720" rIns="91440" bIns="45720" rtlCol="0" anchor="b">
            <a:normAutofit/>
          </a:bodyPr>
          <a:lstStyle/>
          <a:p>
            <a:r>
              <a:rPr kumimoji="1" lang="ja-JP" altLang="en-US" dirty="0"/>
              <a:t>銅鉱山周辺</a:t>
            </a:r>
            <a:br>
              <a:rPr kumimoji="1" lang="en-US" altLang="ja-JP" dirty="0"/>
            </a:br>
            <a:r>
              <a:rPr kumimoji="1" lang="ja-JP" altLang="en-US" dirty="0"/>
              <a:t>銅の精錬工場</a:t>
            </a:r>
            <a:r>
              <a:rPr lang="ja-JP" altLang="en-US" dirty="0"/>
              <a:t>・</a:t>
            </a:r>
            <a:r>
              <a:rPr kumimoji="1" lang="ja-JP" altLang="en-US" dirty="0"/>
              <a:t>鉛汚染</a:t>
            </a:r>
            <a:endParaRPr kumimoji="1" lang="en-US" altLang="ja-JP" dirty="0"/>
          </a:p>
        </p:txBody>
      </p:sp>
      <p:sp>
        <p:nvSpPr>
          <p:cNvPr id="5" name="コンテンツ プレースホルダー 4">
            <a:extLst>
              <a:ext uri="{FF2B5EF4-FFF2-40B4-BE49-F238E27FC236}">
                <a16:creationId xmlns:a16="http://schemas.microsoft.com/office/drawing/2014/main" id="{3730DD20-CC2E-48BE-820D-A36105FF9FC9}"/>
              </a:ext>
            </a:extLst>
          </p:cNvPr>
          <p:cNvSpPr>
            <a:spLocks noGrp="1"/>
          </p:cNvSpPr>
          <p:nvPr>
            <p:ph sz="half" idx="1"/>
          </p:nvPr>
        </p:nvSpPr>
        <p:spPr>
          <a:xfrm>
            <a:off x="4965430" y="2509520"/>
            <a:ext cx="6586489" cy="3785419"/>
          </a:xfrm>
        </p:spPr>
        <p:txBody>
          <a:bodyPr vert="horz" lIns="91440" tIns="45720" rIns="91440" bIns="45720" rtlCol="0">
            <a:normAutofit/>
          </a:bodyPr>
          <a:lstStyle/>
          <a:p>
            <a:r>
              <a:rPr lang="ja-JP" altLang="en-US" dirty="0"/>
              <a:t>カブエ地域の鉱物製錬施設周辺に広がる鉛成分を含む土壌「通称</a:t>
            </a:r>
            <a:r>
              <a:rPr lang="ja-JP" altLang="en-US" b="1" dirty="0">
                <a:solidFill>
                  <a:srgbClr val="FF0000"/>
                </a:solidFill>
              </a:rPr>
              <a:t>ブラックマウンテン</a:t>
            </a:r>
            <a:r>
              <a:rPr lang="ja-JP" altLang="en-US" dirty="0"/>
              <a:t>」。ここからの鉛の飛散により周辺住民への</a:t>
            </a:r>
            <a:r>
              <a:rPr lang="ja-JP" altLang="en-US" b="1" dirty="0">
                <a:solidFill>
                  <a:srgbClr val="FF0000"/>
                </a:solidFill>
              </a:rPr>
              <a:t>鉛汚染</a:t>
            </a:r>
            <a:r>
              <a:rPr lang="ja-JP" altLang="en-US" dirty="0"/>
              <a:t>が進行している。</a:t>
            </a:r>
          </a:p>
          <a:p>
            <a:r>
              <a:rPr lang="ja-JP" altLang="en-US" dirty="0"/>
              <a:t>カブエ地区の子ども。鉛成分が土壌に含まれるにも関わらず素足で生活しているため、</a:t>
            </a:r>
            <a:r>
              <a:rPr lang="ja-JP" altLang="en-US" u="heavy" dirty="0">
                <a:uFill>
                  <a:solidFill>
                    <a:srgbClr val="FF0000"/>
                  </a:solidFill>
                </a:uFill>
              </a:rPr>
              <a:t>この地区の子どもの血中鉛濃度はほぼ全員、世界保健機構（</a:t>
            </a:r>
            <a:r>
              <a:rPr lang="en-US" altLang="ja-JP" u="heavy" dirty="0">
                <a:uFill>
                  <a:solidFill>
                    <a:srgbClr val="FF0000"/>
                  </a:solidFill>
                </a:uFill>
              </a:rPr>
              <a:t>WHO</a:t>
            </a:r>
            <a:r>
              <a:rPr lang="ja-JP" altLang="en-US" u="heavy" dirty="0">
                <a:uFill>
                  <a:solidFill>
                    <a:srgbClr val="FF0000"/>
                  </a:solidFill>
                </a:uFill>
              </a:rPr>
              <a:t>）の基準値を上回る</a:t>
            </a:r>
            <a:r>
              <a:rPr lang="ja-JP" altLang="en-US" dirty="0"/>
              <a:t>。</a:t>
            </a:r>
          </a:p>
          <a:p>
            <a:endParaRPr kumimoji="1" lang="en-US" altLang="ja-JP" sz="2000" dirty="0"/>
          </a:p>
        </p:txBody>
      </p:sp>
      <p:sp>
        <p:nvSpPr>
          <p:cNvPr id="9" name="テキスト ボックス 8">
            <a:extLst>
              <a:ext uri="{FF2B5EF4-FFF2-40B4-BE49-F238E27FC236}">
                <a16:creationId xmlns:a16="http://schemas.microsoft.com/office/drawing/2014/main" id="{14CD6674-5BF0-47F4-AD06-CFBD2A8C82FD}"/>
              </a:ext>
            </a:extLst>
          </p:cNvPr>
          <p:cNvSpPr txBox="1"/>
          <p:nvPr/>
        </p:nvSpPr>
        <p:spPr>
          <a:xfrm>
            <a:off x="4970894" y="6223819"/>
            <a:ext cx="6910866" cy="369332"/>
          </a:xfrm>
          <a:prstGeom prst="rect">
            <a:avLst/>
          </a:prstGeom>
          <a:noFill/>
        </p:spPr>
        <p:txBody>
          <a:bodyPr wrap="none" rtlCol="0">
            <a:spAutoFit/>
          </a:bodyPr>
          <a:lstStyle/>
          <a:p>
            <a:r>
              <a:rPr kumimoji="1" lang="ja-JP" altLang="en-US" dirty="0"/>
              <a:t>資料の出典：</a:t>
            </a:r>
            <a:r>
              <a:rPr kumimoji="1" lang="en-US" altLang="ja-JP" dirty="0"/>
              <a:t>JICA</a:t>
            </a:r>
            <a:r>
              <a:rPr kumimoji="1" lang="ja-JP" altLang="en-US" dirty="0"/>
              <a:t>ホームページ「</a:t>
            </a:r>
            <a:r>
              <a:rPr kumimoji="1" lang="en-US" altLang="ja-JP" dirty="0"/>
              <a:t>ODA</a:t>
            </a:r>
            <a:r>
              <a:rPr kumimoji="1" lang="ja-JP" altLang="en-US" dirty="0"/>
              <a:t>見える化サイト」ザンビア</a:t>
            </a:r>
          </a:p>
        </p:txBody>
      </p:sp>
    </p:spTree>
    <p:extLst>
      <p:ext uri="{BB962C8B-B14F-4D97-AF65-F5344CB8AC3E}">
        <p14:creationId xmlns:p14="http://schemas.microsoft.com/office/powerpoint/2010/main" val="171241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A95951-6257-4882-B01D-22F41F68F089}"/>
              </a:ext>
            </a:extLst>
          </p:cNvPr>
          <p:cNvSpPr>
            <a:spLocks noGrp="1"/>
          </p:cNvSpPr>
          <p:nvPr>
            <p:ph type="title"/>
          </p:nvPr>
        </p:nvSpPr>
        <p:spPr/>
        <p:txBody>
          <a:bodyPr>
            <a:normAutofit/>
          </a:bodyPr>
          <a:lstStyle/>
          <a:p>
            <a:pPr algn="r"/>
            <a:r>
              <a:rPr kumimoji="1" lang="en-US" altLang="ja-JP" sz="6600" b="1" dirty="0"/>
              <a:t>…</a:t>
            </a:r>
            <a:r>
              <a:rPr kumimoji="1" lang="ja-JP" altLang="en-US" sz="6600" b="1" dirty="0"/>
              <a:t>「わかりかねます」</a:t>
            </a:r>
            <a:br>
              <a:rPr kumimoji="1" lang="en-US" altLang="ja-JP" sz="6600" b="1" dirty="0"/>
            </a:br>
            <a:r>
              <a:rPr kumimoji="1" lang="ja-JP" altLang="en-US" sz="6600" b="1" dirty="0"/>
              <a:t>でいいのか？</a:t>
            </a:r>
          </a:p>
        </p:txBody>
      </p:sp>
      <p:sp>
        <p:nvSpPr>
          <p:cNvPr id="6" name="テキスト プレースホルダー 5">
            <a:extLst>
              <a:ext uri="{FF2B5EF4-FFF2-40B4-BE49-F238E27FC236}">
                <a16:creationId xmlns:a16="http://schemas.microsoft.com/office/drawing/2014/main" id="{570B4BE3-8D70-4B06-A661-411892F6BD0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4665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コンテンツ プレースホルダー 4" descr="http://www.alterna.co.jp/wordpress/wp-content/uploads/2017/04/NationalStadium03_DSCN016_170403-530x398.jpg">
            <a:hlinkClick r:id="rId3"/>
            <a:extLst>
              <a:ext uri="{FF2B5EF4-FFF2-40B4-BE49-F238E27FC236}">
                <a16:creationId xmlns:a16="http://schemas.microsoft.com/office/drawing/2014/main" id="{F78E66C0-0F08-4C88-BB8A-49F173FED8F1}"/>
              </a:ext>
            </a:extLst>
          </p:cNvPr>
          <p:cNvPicPr>
            <a:picLocks noGrp="1"/>
          </p:cNvPicPr>
          <p:nvPr>
            <p:ph sz="half" idx="2"/>
          </p:nvPr>
        </p:nvPicPr>
        <p:blipFill rotWithShape="1">
          <a:blip r:embed="rId4">
            <a:extLst>
              <a:ext uri="{28A0092B-C50C-407E-A947-70E740481C1C}">
                <a14:useLocalDpi xmlns:a14="http://schemas.microsoft.com/office/drawing/2010/main" val="0"/>
              </a:ext>
            </a:extLst>
          </a:blip>
          <a:srcRect r="17400"/>
          <a:stretch/>
        </p:blipFill>
        <p:spPr bwMode="auto">
          <a:xfrm>
            <a:off x="4639056" y="10"/>
            <a:ext cx="7552944" cy="6857990"/>
          </a:xfrm>
          <a:prstGeom prst="rect">
            <a:avLst/>
          </a:prstGeom>
          <a:noFill/>
          <a:effectLst/>
        </p:spPr>
      </p:pic>
      <p:sp>
        <p:nvSpPr>
          <p:cNvPr id="2" name="タイトル 1">
            <a:extLst>
              <a:ext uri="{FF2B5EF4-FFF2-40B4-BE49-F238E27FC236}">
                <a16:creationId xmlns:a16="http://schemas.microsoft.com/office/drawing/2014/main" id="{07D6BD5B-33D5-47CB-93B2-8C8F3778FE6E}"/>
              </a:ext>
            </a:extLst>
          </p:cNvPr>
          <p:cNvSpPr>
            <a:spLocks noGrp="1"/>
          </p:cNvSpPr>
          <p:nvPr>
            <p:ph type="title"/>
          </p:nvPr>
        </p:nvSpPr>
        <p:spPr>
          <a:xfrm>
            <a:off x="116958" y="350874"/>
            <a:ext cx="4522097" cy="1954995"/>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kumimoji="1" lang="ja-JP" altLang="en-US" b="1" dirty="0"/>
              <a:t>もうすぐオリンピックだね。</a:t>
            </a:r>
            <a:br>
              <a:rPr kumimoji="1" lang="en-US" altLang="ja-JP" b="1" dirty="0"/>
            </a:br>
            <a:r>
              <a:rPr kumimoji="1" lang="ja-JP" altLang="en-US" b="1" dirty="0"/>
              <a:t>新国立競技場</a:t>
            </a:r>
            <a:endParaRPr kumimoji="1" lang="en-US" altLang="ja-JP" b="1" dirty="0"/>
          </a:p>
        </p:txBody>
      </p:sp>
      <p:sp>
        <p:nvSpPr>
          <p:cNvPr id="3" name="コンテンツ プレースホルダー 2">
            <a:extLst>
              <a:ext uri="{FF2B5EF4-FFF2-40B4-BE49-F238E27FC236}">
                <a16:creationId xmlns:a16="http://schemas.microsoft.com/office/drawing/2014/main" id="{DFC7CE1C-4438-465D-8CA5-4BD213248779}"/>
              </a:ext>
            </a:extLst>
          </p:cNvPr>
          <p:cNvSpPr>
            <a:spLocks noGrp="1"/>
          </p:cNvSpPr>
          <p:nvPr>
            <p:ph sz="half" idx="1"/>
          </p:nvPr>
        </p:nvSpPr>
        <p:spPr>
          <a:xfrm>
            <a:off x="304801" y="2438400"/>
            <a:ext cx="3995596" cy="3785419"/>
          </a:xfrm>
        </p:spPr>
        <p:txBody>
          <a:bodyPr vert="horz" lIns="91440" tIns="45720" rIns="91440" bIns="45720" rtlCol="0">
            <a:normAutofit/>
          </a:bodyPr>
          <a:lstStyle/>
          <a:p>
            <a:r>
              <a:rPr lang="ja-JP" altLang="ja-JP" dirty="0"/>
              <a:t>国内外の環境</a:t>
            </a:r>
            <a:r>
              <a:rPr lang="en-US" altLang="ja-JP" dirty="0"/>
              <a:t>NGO7</a:t>
            </a:r>
            <a:r>
              <a:rPr lang="ja-JP" altLang="ja-JP" dirty="0"/>
              <a:t>団体は「新国立競技場の建設現場で、</a:t>
            </a:r>
            <a:r>
              <a:rPr lang="ja-JP" altLang="ja-JP" b="1" dirty="0"/>
              <a:t>サラワク</a:t>
            </a:r>
            <a:r>
              <a:rPr lang="ja-JP" altLang="ja-JP" dirty="0"/>
              <a:t>の熱帯林の破壊および人権侵害につながる疑いのある熱帯合板が使われている」と報告している。</a:t>
            </a:r>
            <a:r>
              <a:rPr lang="ja-JP" altLang="en-US" dirty="0"/>
              <a:t>（</a:t>
            </a:r>
            <a:r>
              <a:rPr lang="en-US" altLang="ja-JP" dirty="0"/>
              <a:t>2017</a:t>
            </a:r>
            <a:r>
              <a:rPr lang="ja-JP" altLang="en-US" dirty="0"/>
              <a:t>年</a:t>
            </a:r>
            <a:r>
              <a:rPr lang="en-US" altLang="ja-JP" dirty="0"/>
              <a:t>4</a:t>
            </a:r>
            <a:r>
              <a:rPr lang="ja-JP" altLang="en-US" dirty="0"/>
              <a:t>月）</a:t>
            </a:r>
            <a:endParaRPr kumimoji="1" lang="en-US" altLang="ja-JP" sz="1800" dirty="0"/>
          </a:p>
        </p:txBody>
      </p:sp>
      <p:sp>
        <p:nvSpPr>
          <p:cNvPr id="6" name="テキスト ボックス 5">
            <a:extLst>
              <a:ext uri="{FF2B5EF4-FFF2-40B4-BE49-F238E27FC236}">
                <a16:creationId xmlns:a16="http://schemas.microsoft.com/office/drawing/2014/main" id="{CB496043-C191-4B05-9403-E4B856147DFE}"/>
              </a:ext>
            </a:extLst>
          </p:cNvPr>
          <p:cNvSpPr txBox="1"/>
          <p:nvPr/>
        </p:nvSpPr>
        <p:spPr>
          <a:xfrm>
            <a:off x="304801" y="6299200"/>
            <a:ext cx="5420074" cy="646331"/>
          </a:xfrm>
          <a:prstGeom prst="rect">
            <a:avLst/>
          </a:prstGeom>
          <a:noFill/>
        </p:spPr>
        <p:txBody>
          <a:bodyPr wrap="none" rtlCol="0">
            <a:spAutoFit/>
          </a:bodyPr>
          <a:lstStyle/>
          <a:p>
            <a:r>
              <a:rPr kumimoji="1" lang="ja-JP" altLang="en-US" dirty="0"/>
              <a:t>資料・写真</a:t>
            </a:r>
            <a:r>
              <a:rPr kumimoji="1" lang="ja-JP" altLang="en-US"/>
              <a:t>の出典</a:t>
            </a:r>
            <a:r>
              <a:rPr lang="en-US" altLang="ja-JP" dirty="0"/>
              <a:t>http://www.alterna.co.jp/20993</a:t>
            </a:r>
            <a:endParaRPr lang="ja-JP" altLang="ja-JP" dirty="0"/>
          </a:p>
          <a:p>
            <a:endParaRPr kumimoji="1" lang="ja-JP" altLang="en-US" dirty="0"/>
          </a:p>
        </p:txBody>
      </p:sp>
    </p:spTree>
    <p:extLst>
      <p:ext uri="{BB962C8B-B14F-4D97-AF65-F5344CB8AC3E}">
        <p14:creationId xmlns:p14="http://schemas.microsoft.com/office/powerpoint/2010/main" val="18459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EBF240-81E9-4064-BCC1-8CB4C83E51E8}"/>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6B0672B0-CF4A-48D2-AFB2-D17CFA3729D8}"/>
              </a:ext>
            </a:extLst>
          </p:cNvPr>
          <p:cNvSpPr>
            <a:spLocks noGrp="1"/>
          </p:cNvSpPr>
          <p:nvPr>
            <p:ph sz="half" idx="1"/>
          </p:nvPr>
        </p:nvSpPr>
        <p:spPr>
          <a:xfrm>
            <a:off x="1488440" y="6293804"/>
            <a:ext cx="10906760" cy="853122"/>
          </a:xfrm>
        </p:spPr>
        <p:txBody>
          <a:bodyPr>
            <a:normAutofit/>
          </a:bodyPr>
          <a:lstStyle/>
          <a:p>
            <a:pPr marL="0" indent="0">
              <a:buNone/>
            </a:pPr>
            <a:r>
              <a:rPr kumimoji="1" lang="ja-JP" altLang="en-US" sz="2400" dirty="0"/>
              <a:t>資料の出典：</a:t>
            </a:r>
            <a:r>
              <a:rPr kumimoji="1" lang="en-US" altLang="ja-JP" sz="2400" dirty="0"/>
              <a:t>JATAN</a:t>
            </a:r>
            <a:r>
              <a:rPr kumimoji="1" lang="ja-JP" altLang="en-US" sz="2400" dirty="0"/>
              <a:t>熱帯雨林行動ネットワーク（</a:t>
            </a:r>
            <a:r>
              <a:rPr lang="en-US" altLang="ja-JP" sz="2400" dirty="0"/>
              <a:t>http://www.jatan.org/</a:t>
            </a:r>
            <a:r>
              <a:rPr kumimoji="1" lang="ja-JP" altLang="en-US" sz="2400" dirty="0"/>
              <a:t>）</a:t>
            </a:r>
          </a:p>
        </p:txBody>
      </p:sp>
      <p:pic>
        <p:nvPicPr>
          <p:cNvPr id="5" name="コンテンツ プレースホルダー 4">
            <a:extLst>
              <a:ext uri="{FF2B5EF4-FFF2-40B4-BE49-F238E27FC236}">
                <a16:creationId xmlns:a16="http://schemas.microsoft.com/office/drawing/2014/main" id="{76407FAE-893B-4457-AAE1-03D24E2EE055}"/>
              </a:ext>
            </a:extLst>
          </p:cNvPr>
          <p:cNvPicPr>
            <a:picLocks noGrp="1" noChangeAspect="1"/>
          </p:cNvPicPr>
          <p:nvPr>
            <p:ph sz="half" idx="2"/>
          </p:nvPr>
        </p:nvPicPr>
        <p:blipFill rotWithShape="1">
          <a:blip r:embed="rId3"/>
          <a:srcRect l="20218" t="17643" r="45784" b="34253"/>
          <a:stretch/>
        </p:blipFill>
        <p:spPr>
          <a:xfrm>
            <a:off x="6532879" y="1459389"/>
            <a:ext cx="5445761" cy="4334193"/>
          </a:xfrm>
          <a:prstGeom prst="rect">
            <a:avLst/>
          </a:prstGeom>
        </p:spPr>
      </p:pic>
      <p:pic>
        <p:nvPicPr>
          <p:cNvPr id="6" name="図 5">
            <a:extLst>
              <a:ext uri="{FF2B5EF4-FFF2-40B4-BE49-F238E27FC236}">
                <a16:creationId xmlns:a16="http://schemas.microsoft.com/office/drawing/2014/main" id="{89942694-374E-4FE7-B5BB-9C7F6A427A97}"/>
              </a:ext>
            </a:extLst>
          </p:cNvPr>
          <p:cNvPicPr>
            <a:picLocks noChangeAspect="1"/>
          </p:cNvPicPr>
          <p:nvPr/>
        </p:nvPicPr>
        <p:blipFill rotWithShape="1">
          <a:blip r:embed="rId4"/>
          <a:srcRect l="23917" t="12741" r="23999" b="14815"/>
          <a:stretch/>
        </p:blipFill>
        <p:spPr>
          <a:xfrm>
            <a:off x="278434" y="0"/>
            <a:ext cx="6417973" cy="5021422"/>
          </a:xfrm>
          <a:prstGeom prst="rect">
            <a:avLst/>
          </a:prstGeom>
        </p:spPr>
      </p:pic>
      <p:pic>
        <p:nvPicPr>
          <p:cNvPr id="7" name="図 6">
            <a:extLst>
              <a:ext uri="{FF2B5EF4-FFF2-40B4-BE49-F238E27FC236}">
                <a16:creationId xmlns:a16="http://schemas.microsoft.com/office/drawing/2014/main" id="{A932206B-BF23-4ACA-AD91-19D516F817B0}"/>
              </a:ext>
            </a:extLst>
          </p:cNvPr>
          <p:cNvPicPr>
            <a:picLocks noChangeAspect="1"/>
          </p:cNvPicPr>
          <p:nvPr/>
        </p:nvPicPr>
        <p:blipFill rotWithShape="1">
          <a:blip r:embed="rId5"/>
          <a:srcRect l="50333" t="19111" r="12500" b="45333"/>
          <a:stretch/>
        </p:blipFill>
        <p:spPr>
          <a:xfrm>
            <a:off x="1475661" y="3322320"/>
            <a:ext cx="5057218" cy="2721373"/>
          </a:xfrm>
          <a:prstGeom prst="rect">
            <a:avLst/>
          </a:prstGeom>
        </p:spPr>
      </p:pic>
    </p:spTree>
    <p:extLst>
      <p:ext uri="{BB962C8B-B14F-4D97-AF65-F5344CB8AC3E}">
        <p14:creationId xmlns:p14="http://schemas.microsoft.com/office/powerpoint/2010/main" val="239243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AA95951-6257-4882-B01D-22F41F68F089}"/>
              </a:ext>
            </a:extLst>
          </p:cNvPr>
          <p:cNvSpPr>
            <a:spLocks noGrp="1"/>
          </p:cNvSpPr>
          <p:nvPr>
            <p:ph type="title"/>
          </p:nvPr>
        </p:nvSpPr>
        <p:spPr/>
        <p:txBody>
          <a:bodyPr>
            <a:normAutofit/>
          </a:bodyPr>
          <a:lstStyle/>
          <a:p>
            <a:pPr algn="r"/>
            <a:r>
              <a:rPr lang="ja-JP" altLang="en-US" sz="6600" b="1" dirty="0"/>
              <a:t>持続「可能」な開発</a:t>
            </a:r>
            <a:r>
              <a:rPr lang="en-US" altLang="ja-JP" sz="6600" b="1" dirty="0"/>
              <a:t>…</a:t>
            </a:r>
            <a:r>
              <a:rPr lang="ja-JP" altLang="en-US" sz="6600" b="1" dirty="0"/>
              <a:t>？</a:t>
            </a:r>
            <a:endParaRPr kumimoji="1" lang="ja-JP" altLang="en-US" sz="6600" b="1" dirty="0"/>
          </a:p>
        </p:txBody>
      </p:sp>
      <p:sp>
        <p:nvSpPr>
          <p:cNvPr id="6" name="テキスト プレースホルダー 5">
            <a:extLst>
              <a:ext uri="{FF2B5EF4-FFF2-40B4-BE49-F238E27FC236}">
                <a16:creationId xmlns:a16="http://schemas.microsoft.com/office/drawing/2014/main" id="{570B4BE3-8D70-4B06-A661-411892F6BD0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5509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D43BA03-19D2-417F-AEC1-4B2716F613AA}"/>
              </a:ext>
            </a:extLst>
          </p:cNvPr>
          <p:cNvSpPr>
            <a:spLocks noGrp="1"/>
          </p:cNvSpPr>
          <p:nvPr>
            <p:ph type="title"/>
          </p:nvPr>
        </p:nvSpPr>
        <p:spPr>
          <a:xfrm>
            <a:off x="831850" y="1709738"/>
            <a:ext cx="10515600" cy="2852737"/>
          </a:xfrm>
        </p:spPr>
        <p:txBody>
          <a:bodyPr/>
          <a:lstStyle/>
          <a:p>
            <a:r>
              <a:rPr kumimoji="1" lang="ja-JP" altLang="en-US" b="1" dirty="0"/>
              <a:t>さて、ここまでの学習を</a:t>
            </a:r>
            <a:br>
              <a:rPr kumimoji="1" lang="en-US" altLang="ja-JP" b="1" dirty="0"/>
            </a:br>
            <a:r>
              <a:rPr kumimoji="1" lang="ja-JP" altLang="en-US" b="1" dirty="0"/>
              <a:t>ふりかえってみよう。</a:t>
            </a:r>
          </a:p>
        </p:txBody>
      </p:sp>
      <p:sp>
        <p:nvSpPr>
          <p:cNvPr id="6" name="テキスト プレースホルダー 5">
            <a:extLst>
              <a:ext uri="{FF2B5EF4-FFF2-40B4-BE49-F238E27FC236}">
                <a16:creationId xmlns:a16="http://schemas.microsoft.com/office/drawing/2014/main" id="{A6193CFE-0716-458A-A2FC-25641BB8885B}"/>
              </a:ext>
            </a:extLst>
          </p:cNvPr>
          <p:cNvSpPr>
            <a:spLocks noGrp="1"/>
          </p:cNvSpPr>
          <p:nvPr>
            <p:ph type="body" idx="1"/>
          </p:nvPr>
        </p:nvSpPr>
        <p:spPr>
          <a:xfrm>
            <a:off x="831850" y="4589463"/>
            <a:ext cx="10515600" cy="1500187"/>
          </a:xfrm>
        </p:spPr>
        <p:txBody>
          <a:bodyPr/>
          <a:lstStyle/>
          <a:p>
            <a:endParaRPr kumimoji="1" lang="ja-JP" altLang="en-US"/>
          </a:p>
        </p:txBody>
      </p:sp>
    </p:spTree>
    <p:extLst>
      <p:ext uri="{BB962C8B-B14F-4D97-AF65-F5344CB8AC3E}">
        <p14:creationId xmlns:p14="http://schemas.microsoft.com/office/powerpoint/2010/main" val="122775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E4C95BB-E386-431A-BDE4-5756803C82F0}"/>
              </a:ext>
            </a:extLst>
          </p:cNvPr>
          <p:cNvPicPr>
            <a:picLocks noChangeAspect="1"/>
          </p:cNvPicPr>
          <p:nvPr/>
        </p:nvPicPr>
        <p:blipFill rotWithShape="1">
          <a:blip r:embed="rId3"/>
          <a:srcRect l="20000" t="16890" r="19917" b="14370"/>
          <a:stretch/>
        </p:blipFill>
        <p:spPr>
          <a:xfrm>
            <a:off x="7660640" y="3941840"/>
            <a:ext cx="4531360" cy="2916160"/>
          </a:xfrm>
          <a:prstGeom prst="rect">
            <a:avLst/>
          </a:prstGeom>
        </p:spPr>
      </p:pic>
      <p:sp>
        <p:nvSpPr>
          <p:cNvPr id="5" name="コンテンツ プレースホルダー 4">
            <a:extLst>
              <a:ext uri="{FF2B5EF4-FFF2-40B4-BE49-F238E27FC236}">
                <a16:creationId xmlns:a16="http://schemas.microsoft.com/office/drawing/2014/main" id="{BE5DAE46-997E-4F52-B1FD-FE4965D1B9B5}"/>
              </a:ext>
            </a:extLst>
          </p:cNvPr>
          <p:cNvSpPr>
            <a:spLocks noGrp="1"/>
          </p:cNvSpPr>
          <p:nvPr>
            <p:ph idx="1"/>
          </p:nvPr>
        </p:nvSpPr>
        <p:spPr>
          <a:xfrm>
            <a:off x="400878" y="516835"/>
            <a:ext cx="11110402" cy="6031189"/>
          </a:xfrm>
        </p:spPr>
        <p:txBody>
          <a:bodyPr>
            <a:normAutofit/>
          </a:bodyPr>
          <a:lstStyle/>
          <a:p>
            <a:r>
              <a:rPr kumimoji="1" lang="ja-JP" altLang="en-US" sz="4400" dirty="0"/>
              <a:t>①</a:t>
            </a:r>
            <a:r>
              <a:rPr kumimoji="1" lang="en-US" altLang="ja-JP" sz="4400" dirty="0"/>
              <a:t>SDG</a:t>
            </a:r>
            <a:r>
              <a:rPr kumimoji="1" lang="ja-JP" altLang="en-US" sz="4400" dirty="0" err="1"/>
              <a:t>ｓ</a:t>
            </a:r>
            <a:r>
              <a:rPr kumimoji="1" lang="en-US" altLang="ja-JP" sz="4400" dirty="0"/>
              <a:t>×</a:t>
            </a:r>
            <a:r>
              <a:rPr kumimoji="1" lang="ja-JP" altLang="en-US" sz="4400" dirty="0"/>
              <a:t>すぎなみ「私の視点」</a:t>
            </a:r>
            <a:endParaRPr kumimoji="1" lang="en-US" altLang="ja-JP" sz="4400" dirty="0"/>
          </a:p>
          <a:p>
            <a:r>
              <a:rPr lang="ja-JP" altLang="en-US" sz="4400" dirty="0"/>
              <a:t>②国際協力はなぜ必要か？（其の一）</a:t>
            </a:r>
            <a:endParaRPr kumimoji="1" lang="en-US" altLang="ja-JP" sz="4400" dirty="0"/>
          </a:p>
          <a:p>
            <a:r>
              <a:rPr lang="ja-JP" altLang="en-US" sz="4400" dirty="0"/>
              <a:t>③ザンビアについて</a:t>
            </a:r>
            <a:endParaRPr lang="en-US" altLang="ja-JP" sz="4400" dirty="0"/>
          </a:p>
          <a:p>
            <a:r>
              <a:rPr lang="ja-JP" altLang="en-US" sz="4400" dirty="0"/>
              <a:t>④「気になる一枚」</a:t>
            </a:r>
            <a:r>
              <a:rPr lang="en-US" altLang="ja-JP" sz="4400" dirty="0"/>
              <a:t>SDG</a:t>
            </a:r>
            <a:r>
              <a:rPr lang="ja-JP" altLang="en-US" sz="4400" dirty="0" err="1"/>
              <a:t>ｓ</a:t>
            </a:r>
            <a:r>
              <a:rPr lang="en-US" altLang="ja-JP" sz="4400" dirty="0"/>
              <a:t>×</a:t>
            </a:r>
            <a:r>
              <a:rPr lang="ja-JP" altLang="en-US" sz="4400" dirty="0"/>
              <a:t>ザンビア</a:t>
            </a:r>
            <a:endParaRPr lang="en-US" altLang="ja-JP" sz="4400" dirty="0"/>
          </a:p>
          <a:p>
            <a:r>
              <a:rPr kumimoji="1" lang="ja-JP" altLang="en-US" sz="4400" dirty="0"/>
              <a:t>⑤国際協力はなぜ必要か？（其の二）</a:t>
            </a:r>
            <a:endParaRPr kumimoji="1" lang="en-US" altLang="ja-JP" sz="4400" dirty="0"/>
          </a:p>
          <a:p>
            <a:r>
              <a:rPr lang="ja-JP" altLang="en-US" sz="4400" dirty="0"/>
              <a:t>⑥相互依存神経衰弱</a:t>
            </a:r>
            <a:endParaRPr lang="en-US" altLang="ja-JP" sz="4400" dirty="0"/>
          </a:p>
          <a:p>
            <a:pPr marL="0" indent="0">
              <a:buNone/>
            </a:pPr>
            <a:r>
              <a:rPr lang="ja-JP" altLang="en-US" sz="4400" dirty="0"/>
              <a:t>→</a:t>
            </a:r>
            <a:r>
              <a:rPr lang="en-US" altLang="ja-JP" sz="4400" dirty="0"/>
              <a:t>SDG</a:t>
            </a:r>
            <a:r>
              <a:rPr lang="ja-JP" altLang="en-US" sz="4400" dirty="0" err="1"/>
              <a:t>ｓ</a:t>
            </a:r>
            <a:r>
              <a:rPr lang="ja-JP" altLang="en-US" sz="4400" dirty="0"/>
              <a:t>を通して、</a:t>
            </a:r>
            <a:endParaRPr lang="en-US" altLang="ja-JP" sz="4400" dirty="0"/>
          </a:p>
          <a:p>
            <a:pPr marL="0" indent="0">
              <a:buNone/>
            </a:pPr>
            <a:r>
              <a:rPr lang="ja-JP" altLang="en-US" sz="4400" dirty="0"/>
              <a:t>　杉並とザンビアの出会い。</a:t>
            </a:r>
            <a:endParaRPr kumimoji="1" lang="en-US" altLang="ja-JP" sz="4400" dirty="0"/>
          </a:p>
        </p:txBody>
      </p:sp>
    </p:spTree>
    <p:extLst>
      <p:ext uri="{BB962C8B-B14F-4D97-AF65-F5344CB8AC3E}">
        <p14:creationId xmlns:p14="http://schemas.microsoft.com/office/powerpoint/2010/main" val="3050268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96666F-78DA-4042-A4F8-005ED2523C2A}"/>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kumimoji="1" lang="ja-JP" altLang="en-US" sz="4800" b="1" dirty="0"/>
              <a:t>レアメタルの使用とリサイクルについて</a:t>
            </a:r>
          </a:p>
        </p:txBody>
      </p:sp>
      <p:sp>
        <p:nvSpPr>
          <p:cNvPr id="3" name="コンテンツ プレースホルダー 2">
            <a:extLst>
              <a:ext uri="{FF2B5EF4-FFF2-40B4-BE49-F238E27FC236}">
                <a16:creationId xmlns:a16="http://schemas.microsoft.com/office/drawing/2014/main" id="{E9CF9A2C-440C-46FC-AF20-D3ACE22393B1}"/>
              </a:ext>
            </a:extLst>
          </p:cNvPr>
          <p:cNvSpPr>
            <a:spLocks noGrp="1"/>
          </p:cNvSpPr>
          <p:nvPr>
            <p:ph idx="1"/>
          </p:nvPr>
        </p:nvSpPr>
        <p:spPr/>
        <p:txBody>
          <a:bodyPr>
            <a:normAutofit/>
          </a:bodyPr>
          <a:lstStyle/>
          <a:p>
            <a:r>
              <a:rPr lang="ja-JP" altLang="en-US" sz="3600" dirty="0"/>
              <a:t>ＥＵでは</a:t>
            </a:r>
            <a:r>
              <a:rPr lang="en-US" altLang="ja-JP" sz="3600" dirty="0"/>
              <a:t>…</a:t>
            </a:r>
            <a:r>
              <a:rPr lang="ja-JP" altLang="en-US" sz="3600" dirty="0"/>
              <a:t>有害物質管理の視点から、有害物質の電気機器への使用</a:t>
            </a:r>
            <a:r>
              <a:rPr lang="ja-JP" altLang="en-US" sz="3600" dirty="0" err="1"/>
              <a:t>制限ととも</a:t>
            </a:r>
            <a:r>
              <a:rPr lang="ja-JP" altLang="en-US" sz="3600" dirty="0"/>
              <a:t> に、使用済電気電子機器の回収から再資源化までの動きが 見られる。</a:t>
            </a:r>
            <a:endParaRPr lang="en-US" altLang="ja-JP" sz="3600" dirty="0"/>
          </a:p>
          <a:p>
            <a:pPr marL="0" indent="0">
              <a:buNone/>
            </a:pPr>
            <a:r>
              <a:rPr lang="en-US" altLang="ja-JP" sz="3600" dirty="0"/>
              <a:t>•</a:t>
            </a:r>
            <a:r>
              <a:rPr lang="ja-JP" altLang="en-US" sz="3600" dirty="0"/>
              <a:t>米国では</a:t>
            </a:r>
            <a:r>
              <a:rPr lang="en-US" altLang="ja-JP" sz="3600" dirty="0"/>
              <a:t>…</a:t>
            </a:r>
            <a:r>
              <a:rPr lang="ja-JP" altLang="en-US" sz="3600" dirty="0"/>
              <a:t>州レベルで電気電子機器の回収・再資源 化の動きが見られる。 </a:t>
            </a:r>
            <a:endParaRPr lang="en-US" altLang="ja-JP" sz="3600" dirty="0"/>
          </a:p>
          <a:p>
            <a:pPr marL="0" indent="0">
              <a:buNone/>
            </a:pPr>
            <a:r>
              <a:rPr lang="en-US" altLang="ja-JP" sz="3600" dirty="0"/>
              <a:t>•</a:t>
            </a:r>
            <a:r>
              <a:rPr lang="ja-JP" altLang="en-US" sz="3600" dirty="0"/>
              <a:t>ただしレアメタルの回収はほとんどが未実施。</a:t>
            </a:r>
            <a:endParaRPr kumimoji="1" lang="ja-JP" altLang="en-US" sz="3600" dirty="0"/>
          </a:p>
        </p:txBody>
      </p:sp>
    </p:spTree>
    <p:extLst>
      <p:ext uri="{BB962C8B-B14F-4D97-AF65-F5344CB8AC3E}">
        <p14:creationId xmlns:p14="http://schemas.microsoft.com/office/powerpoint/2010/main" val="382105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A906D8-6628-48B1-965C-1D2F12B0A468}"/>
              </a:ext>
            </a:extLst>
          </p:cNvPr>
          <p:cNvSpPr>
            <a:spLocks noGrp="1"/>
          </p:cNvSpPr>
          <p:nvPr>
            <p:ph type="title"/>
          </p:nvPr>
        </p:nvSpPr>
        <p:spPr>
          <a:xfrm>
            <a:off x="239340" y="170815"/>
            <a:ext cx="7018020" cy="2121811"/>
          </a:xfrm>
        </p:spPr>
        <p:txBody>
          <a:bodyPr>
            <a:normAutofit/>
          </a:bodyPr>
          <a:lstStyle/>
          <a:p>
            <a:r>
              <a:rPr kumimoji="1" lang="ja-JP" altLang="en-US" sz="3600" dirty="0">
                <a:solidFill>
                  <a:schemeClr val="bg1">
                    <a:lumMod val="50000"/>
                  </a:schemeClr>
                </a:solidFill>
              </a:rPr>
              <a:t>資料</a:t>
            </a:r>
            <a:br>
              <a:rPr kumimoji="1" lang="en-US" altLang="ja-JP" dirty="0">
                <a:solidFill>
                  <a:schemeClr val="bg1">
                    <a:lumMod val="50000"/>
                  </a:schemeClr>
                </a:solidFill>
              </a:rPr>
            </a:br>
            <a:r>
              <a:rPr kumimoji="1" lang="ja-JP" altLang="en-US" sz="3600" dirty="0">
                <a:solidFill>
                  <a:schemeClr val="bg1">
                    <a:lumMod val="50000"/>
                  </a:schemeClr>
                </a:solidFill>
              </a:rPr>
              <a:t>「</a:t>
            </a:r>
            <a:r>
              <a:rPr lang="ja-JP" altLang="en-US" sz="3600" dirty="0">
                <a:solidFill>
                  <a:schemeClr val="bg1">
                    <a:lumMod val="50000"/>
                  </a:schemeClr>
                </a:solidFill>
              </a:rPr>
              <a:t>レアメタル資源確保の</a:t>
            </a:r>
            <a:br>
              <a:rPr lang="en-US" altLang="ja-JP" sz="3600" dirty="0">
                <a:solidFill>
                  <a:schemeClr val="bg1">
                    <a:lumMod val="50000"/>
                  </a:schemeClr>
                </a:solidFill>
              </a:rPr>
            </a:br>
            <a:r>
              <a:rPr lang="ja-JP" altLang="en-US" sz="3600" dirty="0">
                <a:solidFill>
                  <a:schemeClr val="bg1">
                    <a:lumMod val="50000"/>
                  </a:schemeClr>
                </a:solidFill>
              </a:rPr>
              <a:t>　　　　　　　　現状と課題 </a:t>
            </a:r>
            <a:r>
              <a:rPr kumimoji="1" lang="ja-JP" altLang="en-US" sz="3600" dirty="0">
                <a:solidFill>
                  <a:schemeClr val="bg1">
                    <a:lumMod val="50000"/>
                  </a:schemeClr>
                </a:solidFill>
              </a:rPr>
              <a:t>」</a:t>
            </a:r>
            <a:br>
              <a:rPr kumimoji="1" lang="en-US" altLang="ja-JP" sz="3600" dirty="0">
                <a:solidFill>
                  <a:schemeClr val="bg1">
                    <a:lumMod val="50000"/>
                  </a:schemeClr>
                </a:solidFill>
              </a:rPr>
            </a:br>
            <a:r>
              <a:rPr kumimoji="1" lang="ja-JP" altLang="en-US" sz="2800" dirty="0">
                <a:solidFill>
                  <a:schemeClr val="bg1">
                    <a:lumMod val="50000"/>
                  </a:schemeClr>
                </a:solidFill>
              </a:rPr>
              <a:t>（</a:t>
            </a:r>
            <a:r>
              <a:rPr lang="ja-JP" altLang="en-US" sz="2800" dirty="0">
                <a:solidFill>
                  <a:schemeClr val="bg1">
                    <a:lumMod val="50000"/>
                  </a:schemeClr>
                </a:solidFill>
              </a:rPr>
              <a:t>経済産業委員会調査室 大 嶋 健志）</a:t>
            </a:r>
            <a:endParaRPr kumimoji="1" lang="ja-JP" altLang="en-US" dirty="0">
              <a:solidFill>
                <a:schemeClr val="bg1">
                  <a:lumMod val="50000"/>
                </a:schemeClr>
              </a:solidFill>
            </a:endParaRPr>
          </a:p>
        </p:txBody>
      </p:sp>
      <p:pic>
        <p:nvPicPr>
          <p:cNvPr id="4" name="コンテンツ プレースホルダー 3">
            <a:extLst>
              <a:ext uri="{FF2B5EF4-FFF2-40B4-BE49-F238E27FC236}">
                <a16:creationId xmlns:a16="http://schemas.microsoft.com/office/drawing/2014/main" id="{32587E35-4652-4D2B-B6E8-90D27EF53438}"/>
              </a:ext>
            </a:extLst>
          </p:cNvPr>
          <p:cNvPicPr>
            <a:picLocks noGrp="1" noChangeAspect="1"/>
          </p:cNvPicPr>
          <p:nvPr>
            <p:ph idx="1"/>
          </p:nvPr>
        </p:nvPicPr>
        <p:blipFill rotWithShape="1">
          <a:blip r:embed="rId2"/>
          <a:srcRect l="33583" t="10113" r="34370" b="13069"/>
          <a:stretch/>
        </p:blipFill>
        <p:spPr>
          <a:xfrm>
            <a:off x="7257360" y="477521"/>
            <a:ext cx="4558720" cy="6146800"/>
          </a:xfrm>
          <a:prstGeom prst="rect">
            <a:avLst/>
          </a:prstGeom>
        </p:spPr>
      </p:pic>
      <p:sp>
        <p:nvSpPr>
          <p:cNvPr id="5" name="テキスト ボックス 4">
            <a:extLst>
              <a:ext uri="{FF2B5EF4-FFF2-40B4-BE49-F238E27FC236}">
                <a16:creationId xmlns:a16="http://schemas.microsoft.com/office/drawing/2014/main" id="{D9A2EA93-6A97-4136-8E94-D7A2C5C7CE7A}"/>
              </a:ext>
            </a:extLst>
          </p:cNvPr>
          <p:cNvSpPr txBox="1"/>
          <p:nvPr/>
        </p:nvSpPr>
        <p:spPr>
          <a:xfrm>
            <a:off x="239340" y="2569477"/>
            <a:ext cx="7018021" cy="1692771"/>
          </a:xfrm>
          <a:prstGeom prst="rect">
            <a:avLst/>
          </a:prstGeom>
          <a:noFill/>
        </p:spPr>
        <p:txBody>
          <a:bodyPr wrap="square" rtlCol="0">
            <a:spAutoFit/>
          </a:bodyPr>
          <a:lstStyle/>
          <a:p>
            <a:r>
              <a:rPr kumimoji="1" lang="ja-JP" altLang="en-US" sz="4000" dirty="0"/>
              <a:t>要するに</a:t>
            </a:r>
            <a:r>
              <a:rPr kumimoji="1" lang="en-US" altLang="ja-JP" sz="4000" dirty="0"/>
              <a:t>…</a:t>
            </a:r>
            <a:endParaRPr kumimoji="1" lang="en-US" altLang="ja-JP" sz="3200" dirty="0"/>
          </a:p>
          <a:p>
            <a:r>
              <a:rPr lang="ja-JP" altLang="en-US" sz="3200" dirty="0"/>
              <a:t>日本・世界で、</a:t>
            </a:r>
            <a:r>
              <a:rPr lang="ja-JP" altLang="en-US" sz="3200" u="heavy" dirty="0">
                <a:uFill>
                  <a:solidFill>
                    <a:srgbClr val="FF0000"/>
                  </a:solidFill>
                </a:uFill>
              </a:rPr>
              <a:t>必要性がどんどん高まっている</a:t>
            </a:r>
            <a:r>
              <a:rPr lang="ja-JP" altLang="en-US" sz="3200" b="1" u="heavy" dirty="0">
                <a:solidFill>
                  <a:srgbClr val="FF0000"/>
                </a:solidFill>
                <a:uFill>
                  <a:solidFill>
                    <a:srgbClr val="FF0000"/>
                  </a:solidFill>
                </a:uFill>
              </a:rPr>
              <a:t>レアメタル</a:t>
            </a:r>
            <a:r>
              <a:rPr lang="ja-JP" altLang="en-US" sz="3200" dirty="0"/>
              <a:t>は、</a:t>
            </a:r>
            <a:endParaRPr lang="en-US" altLang="ja-JP" sz="3200" dirty="0"/>
          </a:p>
        </p:txBody>
      </p:sp>
      <p:sp>
        <p:nvSpPr>
          <p:cNvPr id="7" name="正方形/長方形 6">
            <a:extLst>
              <a:ext uri="{FF2B5EF4-FFF2-40B4-BE49-F238E27FC236}">
                <a16:creationId xmlns:a16="http://schemas.microsoft.com/office/drawing/2014/main" id="{773C080E-7251-4267-9D9F-00464E26FD17}"/>
              </a:ext>
            </a:extLst>
          </p:cNvPr>
          <p:cNvSpPr/>
          <p:nvPr/>
        </p:nvSpPr>
        <p:spPr>
          <a:xfrm>
            <a:off x="314959" y="4539099"/>
            <a:ext cx="6942399" cy="184665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3800" b="1" dirty="0"/>
              <a:t>・日本ではほとんど採れません。</a:t>
            </a:r>
            <a:endParaRPr lang="en-US" altLang="ja-JP" sz="3800" b="1" dirty="0"/>
          </a:p>
          <a:p>
            <a:r>
              <a:rPr lang="ja-JP" altLang="en-US" sz="3800" b="1" dirty="0"/>
              <a:t>・日本は海外からの</a:t>
            </a:r>
            <a:r>
              <a:rPr lang="ja-JP" altLang="en-US" sz="3800" b="1" dirty="0">
                <a:solidFill>
                  <a:srgbClr val="FF0000"/>
                </a:solidFill>
              </a:rPr>
              <a:t>輸入</a:t>
            </a:r>
            <a:r>
              <a:rPr lang="ja-JP" altLang="en-US" sz="3800" b="1" dirty="0"/>
              <a:t>に</a:t>
            </a:r>
            <a:endParaRPr lang="en-US" altLang="ja-JP" sz="3800" b="1" dirty="0"/>
          </a:p>
          <a:p>
            <a:pPr algn="r"/>
            <a:r>
              <a:rPr lang="ja-JP" altLang="en-US" sz="3800" b="1" dirty="0"/>
              <a:t>　　頼っています。</a:t>
            </a:r>
          </a:p>
        </p:txBody>
      </p:sp>
    </p:spTree>
    <p:extLst>
      <p:ext uri="{BB962C8B-B14F-4D97-AF65-F5344CB8AC3E}">
        <p14:creationId xmlns:p14="http://schemas.microsoft.com/office/powerpoint/2010/main" val="18226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CE33D38-9865-48B5-A8A1-845758A450C5}"/>
              </a:ext>
            </a:extLst>
          </p:cNvPr>
          <p:cNvSpPr>
            <a:spLocks noGrp="1"/>
          </p:cNvSpPr>
          <p:nvPr>
            <p:ph type="title"/>
          </p:nvPr>
        </p:nvSpPr>
        <p:spPr>
          <a:xfrm>
            <a:off x="831850" y="1709738"/>
            <a:ext cx="10515600" cy="2852737"/>
          </a:xfrm>
        </p:spPr>
        <p:txBody>
          <a:bodyPr>
            <a:normAutofit/>
          </a:bodyPr>
          <a:lstStyle/>
          <a:p>
            <a:pPr algn="r"/>
            <a:r>
              <a:rPr kumimoji="1" lang="en-US" altLang="ja-JP" sz="6600" b="1" dirty="0"/>
              <a:t>…</a:t>
            </a:r>
            <a:r>
              <a:rPr kumimoji="1" lang="ja-JP" altLang="en-US" sz="6600" b="1" dirty="0"/>
              <a:t>レアメタルだけ？</a:t>
            </a:r>
          </a:p>
        </p:txBody>
      </p:sp>
      <p:sp>
        <p:nvSpPr>
          <p:cNvPr id="5" name="テキスト プレースホルダー 4">
            <a:extLst>
              <a:ext uri="{FF2B5EF4-FFF2-40B4-BE49-F238E27FC236}">
                <a16:creationId xmlns:a16="http://schemas.microsoft.com/office/drawing/2014/main" id="{D558F06E-7A36-49E7-B9B7-E1112436BDEE}"/>
              </a:ext>
            </a:extLst>
          </p:cNvPr>
          <p:cNvSpPr>
            <a:spLocks noGrp="1"/>
          </p:cNvSpPr>
          <p:nvPr>
            <p:ph type="body" idx="1"/>
          </p:nvPr>
        </p:nvSpPr>
        <p:spPr>
          <a:xfrm>
            <a:off x="831850" y="4589463"/>
            <a:ext cx="10515600" cy="1500187"/>
          </a:xfrm>
        </p:spPr>
        <p:txBody>
          <a:bodyPr/>
          <a:lstStyle/>
          <a:p>
            <a:endParaRPr kumimoji="1" lang="ja-JP" altLang="en-US"/>
          </a:p>
        </p:txBody>
      </p:sp>
    </p:spTree>
    <p:extLst>
      <p:ext uri="{BB962C8B-B14F-4D97-AF65-F5344CB8AC3E}">
        <p14:creationId xmlns:p14="http://schemas.microsoft.com/office/powerpoint/2010/main" val="57256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3CEAA8-1386-43E5-803A-ED39C82909FA}"/>
              </a:ext>
            </a:extLst>
          </p:cNvPr>
          <p:cNvSpPr>
            <a:spLocks noGrp="1"/>
          </p:cNvSpPr>
          <p:nvPr>
            <p:ph type="title"/>
          </p:nvPr>
        </p:nvSpPr>
        <p:spPr>
          <a:xfrm>
            <a:off x="831850" y="1417320"/>
            <a:ext cx="10515600" cy="3145155"/>
          </a:xfrm>
        </p:spPr>
        <p:txBody>
          <a:bodyPr>
            <a:normAutofit/>
          </a:bodyPr>
          <a:lstStyle/>
          <a:p>
            <a:pPr algn="r"/>
            <a:r>
              <a:rPr kumimoji="1" lang="ja-JP" altLang="en-US" sz="8000" b="1" dirty="0"/>
              <a:t>「相互依存神経衰弱」</a:t>
            </a:r>
            <a:br>
              <a:rPr kumimoji="1" lang="en-US" altLang="ja-JP" sz="8000" b="1" dirty="0"/>
            </a:br>
            <a:r>
              <a:rPr kumimoji="1" lang="ja-JP" altLang="en-US" sz="8000" b="1" dirty="0"/>
              <a:t>にトライ！</a:t>
            </a:r>
          </a:p>
        </p:txBody>
      </p:sp>
      <p:sp>
        <p:nvSpPr>
          <p:cNvPr id="3" name="テキスト プレースホルダー 2">
            <a:extLst>
              <a:ext uri="{FF2B5EF4-FFF2-40B4-BE49-F238E27FC236}">
                <a16:creationId xmlns:a16="http://schemas.microsoft.com/office/drawing/2014/main" id="{5615D95F-C056-488B-82DA-F308912163A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6511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033215-32D2-4FD8-AE0A-E824131C6A9A}"/>
              </a:ext>
            </a:extLst>
          </p:cNvPr>
          <p:cNvSpPr>
            <a:spLocks noGrp="1"/>
          </p:cNvSpPr>
          <p:nvPr>
            <p:ph type="title"/>
          </p:nvPr>
        </p:nvSpPr>
        <p:spPr/>
        <p:txBody>
          <a:bodyPr/>
          <a:lstStyle/>
          <a:p>
            <a:pPr algn="r"/>
            <a:r>
              <a:rPr kumimoji="1" lang="ja-JP" altLang="en-US" dirty="0"/>
              <a:t>分かったことや感想を</a:t>
            </a:r>
            <a:br>
              <a:rPr kumimoji="1" lang="en-US" altLang="ja-JP" dirty="0"/>
            </a:br>
            <a:r>
              <a:rPr kumimoji="1" lang="ja-JP" altLang="en-US" dirty="0"/>
              <a:t>ワークシートに書こう。</a:t>
            </a:r>
          </a:p>
        </p:txBody>
      </p:sp>
      <p:sp>
        <p:nvSpPr>
          <p:cNvPr id="3" name="テキスト プレースホルダー 2">
            <a:extLst>
              <a:ext uri="{FF2B5EF4-FFF2-40B4-BE49-F238E27FC236}">
                <a16:creationId xmlns:a16="http://schemas.microsoft.com/office/drawing/2014/main" id="{8B53A31E-76BC-4727-9181-A2537477A69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3198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3D4B154-796F-4B5D-8559-565546DFF0A9}"/>
              </a:ext>
            </a:extLst>
          </p:cNvPr>
          <p:cNvSpPr>
            <a:spLocks noGrp="1"/>
          </p:cNvSpPr>
          <p:nvPr>
            <p:ph type="title"/>
          </p:nvPr>
        </p:nvSpPr>
        <p:spPr>
          <a:xfrm>
            <a:off x="1398270" y="5954395"/>
            <a:ext cx="10515600" cy="903605"/>
          </a:xfrm>
        </p:spPr>
        <p:txBody>
          <a:bodyPr>
            <a:normAutofit fontScale="90000"/>
          </a:bodyPr>
          <a:lstStyle/>
          <a:p>
            <a:r>
              <a:rPr kumimoji="1" lang="ja-JP" altLang="en-US" sz="3200" dirty="0"/>
              <a:t>資料の出典：</a:t>
            </a:r>
            <a:r>
              <a:rPr kumimoji="1" lang="en-US" altLang="ja-JP" sz="3200" dirty="0"/>
              <a:t>JICA</a:t>
            </a:r>
            <a:r>
              <a:rPr kumimoji="1" lang="ja-JP" altLang="en-US" sz="3200" dirty="0"/>
              <a:t>ホームページ（動画）</a:t>
            </a:r>
            <a:r>
              <a:rPr kumimoji="1" lang="en-US" altLang="ja-JP" sz="3200" dirty="0"/>
              <a:t>『</a:t>
            </a:r>
            <a:r>
              <a:rPr kumimoji="1" lang="ja-JP" altLang="en-US" sz="3200" dirty="0"/>
              <a:t>依存大国日本</a:t>
            </a:r>
            <a:r>
              <a:rPr kumimoji="1" lang="en-US" altLang="ja-JP" sz="3200" dirty="0"/>
              <a:t>』</a:t>
            </a:r>
            <a:endParaRPr kumimoji="1" lang="ja-JP" altLang="en-US" sz="3200" dirty="0"/>
          </a:p>
        </p:txBody>
      </p:sp>
      <p:pic>
        <p:nvPicPr>
          <p:cNvPr id="6" name="コンテンツ プレースホルダー 5">
            <a:extLst>
              <a:ext uri="{FF2B5EF4-FFF2-40B4-BE49-F238E27FC236}">
                <a16:creationId xmlns:a16="http://schemas.microsoft.com/office/drawing/2014/main" id="{99DA65B1-3CF4-432C-B62A-369FB53B3113}"/>
              </a:ext>
            </a:extLst>
          </p:cNvPr>
          <p:cNvPicPr>
            <a:picLocks noGrp="1" noChangeAspect="1"/>
          </p:cNvPicPr>
          <p:nvPr>
            <p:ph idx="1"/>
          </p:nvPr>
        </p:nvPicPr>
        <p:blipFill rotWithShape="1">
          <a:blip r:embed="rId2"/>
          <a:srcRect l="12864" t="17147" r="38672" b="34520"/>
          <a:stretch/>
        </p:blipFill>
        <p:spPr>
          <a:xfrm>
            <a:off x="792480" y="400157"/>
            <a:ext cx="10247406" cy="5748548"/>
          </a:xfrm>
          <a:prstGeom prst="rect">
            <a:avLst/>
          </a:prstGeom>
        </p:spPr>
      </p:pic>
    </p:spTree>
    <p:extLst>
      <p:ext uri="{BB962C8B-B14F-4D97-AF65-F5344CB8AC3E}">
        <p14:creationId xmlns:p14="http://schemas.microsoft.com/office/powerpoint/2010/main" val="203327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5C2E7BB5-ED96-406E-B73E-D4DABBD5DBB8}"/>
              </a:ext>
            </a:extLst>
          </p:cNvPr>
          <p:cNvPicPr>
            <a:picLocks noGrp="1" noChangeAspect="1"/>
          </p:cNvPicPr>
          <p:nvPr>
            <p:ph idx="1"/>
          </p:nvPr>
        </p:nvPicPr>
        <p:blipFill rotWithShape="1">
          <a:blip r:embed="rId2"/>
          <a:srcRect l="12864" t="18985" r="37785" b="35834"/>
          <a:stretch/>
        </p:blipFill>
        <p:spPr>
          <a:xfrm>
            <a:off x="807905" y="559434"/>
            <a:ext cx="10521883" cy="5418455"/>
          </a:xfrm>
          <a:prstGeom prst="rect">
            <a:avLst/>
          </a:prstGeom>
        </p:spPr>
      </p:pic>
      <p:sp>
        <p:nvSpPr>
          <p:cNvPr id="5" name="タイトル 3">
            <a:extLst>
              <a:ext uri="{FF2B5EF4-FFF2-40B4-BE49-F238E27FC236}">
                <a16:creationId xmlns:a16="http://schemas.microsoft.com/office/drawing/2014/main" id="{4205326E-E5B3-4B37-A848-07B56D9978E9}"/>
              </a:ext>
            </a:extLst>
          </p:cNvPr>
          <p:cNvSpPr>
            <a:spLocks noGrp="1"/>
          </p:cNvSpPr>
          <p:nvPr>
            <p:ph type="title"/>
          </p:nvPr>
        </p:nvSpPr>
        <p:spPr>
          <a:xfrm>
            <a:off x="1375410" y="5782945"/>
            <a:ext cx="10515600" cy="903605"/>
          </a:xfrm>
        </p:spPr>
        <p:txBody>
          <a:bodyPr>
            <a:normAutofit fontScale="90000"/>
          </a:bodyPr>
          <a:lstStyle/>
          <a:p>
            <a:r>
              <a:rPr kumimoji="1" lang="ja-JP" altLang="en-US" sz="3200" dirty="0"/>
              <a:t>資料の出典：</a:t>
            </a:r>
            <a:r>
              <a:rPr kumimoji="1" lang="en-US" altLang="ja-JP" sz="3200" dirty="0"/>
              <a:t>JICA</a:t>
            </a:r>
            <a:r>
              <a:rPr kumimoji="1" lang="ja-JP" altLang="en-US" sz="3200" dirty="0"/>
              <a:t>ホームページ（動画）</a:t>
            </a:r>
            <a:r>
              <a:rPr kumimoji="1" lang="en-US" altLang="ja-JP" sz="3200" dirty="0"/>
              <a:t>『</a:t>
            </a:r>
            <a:r>
              <a:rPr kumimoji="1" lang="ja-JP" altLang="en-US" sz="3200" dirty="0"/>
              <a:t>依存大国日本</a:t>
            </a:r>
            <a:r>
              <a:rPr kumimoji="1" lang="en-US" altLang="ja-JP" sz="3200" dirty="0"/>
              <a:t>』</a:t>
            </a:r>
            <a:endParaRPr kumimoji="1" lang="ja-JP" altLang="en-US" sz="3200" dirty="0"/>
          </a:p>
        </p:txBody>
      </p:sp>
    </p:spTree>
    <p:extLst>
      <p:ext uri="{BB962C8B-B14F-4D97-AF65-F5344CB8AC3E}">
        <p14:creationId xmlns:p14="http://schemas.microsoft.com/office/powerpoint/2010/main" val="145183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1014</Words>
  <Application>Microsoft Office PowerPoint</Application>
  <PresentationFormat>ワイド画面</PresentationFormat>
  <Paragraphs>99</Paragraphs>
  <Slides>27</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游ゴシック</vt:lpstr>
      <vt:lpstr>游ゴシック Light</vt:lpstr>
      <vt:lpstr>Arial</vt:lpstr>
      <vt:lpstr>Calibri</vt:lpstr>
      <vt:lpstr>Office テーマ</vt:lpstr>
      <vt:lpstr>あなたの手の中に、 レアメタル…？！</vt:lpstr>
      <vt:lpstr>ケータイの中に 鉱山？！</vt:lpstr>
      <vt:lpstr>レアメタルの使用とリサイクルについて</vt:lpstr>
      <vt:lpstr>資料 「レアメタル資源確保の 　　　　　　　　現状と課題 」 （経済産業委員会調査室 大 嶋 健志）</vt:lpstr>
      <vt:lpstr>…レアメタルだけ？</vt:lpstr>
      <vt:lpstr>「相互依存神経衰弱」 にトライ！</vt:lpstr>
      <vt:lpstr>分かったことや感想を ワークシートに書こう。</vt:lpstr>
      <vt:lpstr>資料の出典：JICAホームページ（動画）『依存大国日本』</vt:lpstr>
      <vt:lpstr>資料の出典：JICAホームページ（動画）『依存大国日本』</vt:lpstr>
      <vt:lpstr>このような貿易の関係、 ザンビアなどの 「開発途上国」にとっての 　　　　　　　　問題点は？</vt:lpstr>
      <vt:lpstr>カッパーベルトから南アフリカへ運ばれる銅</vt:lpstr>
      <vt:lpstr>リビングストン（ザンビア南部）の スーパーマーケット</vt:lpstr>
      <vt:lpstr>ザンビアの輸出と輸入</vt:lpstr>
      <vt:lpstr>このような貿易の関係、 日本にとっての　　　　　　　　問題点は？</vt:lpstr>
      <vt:lpstr>あなたの手の中の…</vt:lpstr>
      <vt:lpstr>造幣局に 　問い合わせてみた。</vt:lpstr>
      <vt:lpstr>PowerPoint プレゼンテーション</vt:lpstr>
      <vt:lpstr>回答が来た！</vt:lpstr>
      <vt:lpstr>PowerPoint プレゼンテーション</vt:lpstr>
      <vt:lpstr>PowerPoint プレゼンテーション</vt:lpstr>
      <vt:lpstr>銅鉱山周辺 銅の精錬工場・鉛汚染</vt:lpstr>
      <vt:lpstr>…「わかりかねます」 でいいのか？</vt:lpstr>
      <vt:lpstr>もうすぐオリンピックだね。 新国立競技場</vt:lpstr>
      <vt:lpstr>PowerPoint プレゼンテーション</vt:lpstr>
      <vt:lpstr>持続「可能」な開発…？</vt:lpstr>
      <vt:lpstr>さて、ここまでの学習を ふりかえってみよう。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あなたの手の中に、 レアメタル…？！</dc:title>
  <dc:creator>ma_cho.v-fire@outlook.jp</dc:creator>
  <cp:lastModifiedBy>ma_cho.v-fire@outlook.jp</cp:lastModifiedBy>
  <cp:revision>20</cp:revision>
  <dcterms:created xsi:type="dcterms:W3CDTF">2017-10-09T09:02:35Z</dcterms:created>
  <dcterms:modified xsi:type="dcterms:W3CDTF">2017-10-09T13:21:20Z</dcterms:modified>
</cp:coreProperties>
</file>