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1710" r:id="rId3"/>
    <p:sldId id="1798" r:id="rId4"/>
    <p:sldId id="1803" r:id="rId5"/>
    <p:sldId id="1799" r:id="rId6"/>
    <p:sldId id="1800" r:id="rId7"/>
    <p:sldId id="1801" r:id="rId8"/>
    <p:sldId id="1802" r:id="rId9"/>
    <p:sldId id="1797" r:id="rId10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EF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912" autoAdjust="0"/>
  </p:normalViewPr>
  <p:slideViewPr>
    <p:cSldViewPr snapToGrid="0">
      <p:cViewPr varScale="1">
        <p:scale>
          <a:sx n="61" d="100"/>
          <a:sy n="61" d="100"/>
        </p:scale>
        <p:origin x="16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r">
              <a:defRPr sz="1300"/>
            </a:lvl1pPr>
          </a:lstStyle>
          <a:p>
            <a:fld id="{9EC64388-C716-4B17-839D-4D3E65CAEA9F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8" tIns="47844" rIns="95688" bIns="478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5688" tIns="47844" rIns="95688" bIns="4784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r">
              <a:defRPr sz="1300"/>
            </a:lvl1pPr>
          </a:lstStyle>
          <a:p>
            <a:fld id="{1F4DC262-7F04-4C02-B880-560AA2795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14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ＳＤＧｓはカラフルな、素敵なロゴが並んでいますが、</a:t>
            </a:r>
            <a:endParaRPr kumimoji="1" lang="en-US" altLang="ja-JP" dirty="0"/>
          </a:p>
          <a:p>
            <a:r>
              <a:rPr kumimoji="1" lang="ja-JP" altLang="en-US" dirty="0"/>
              <a:t>これは</a:t>
            </a:r>
            <a:r>
              <a:rPr lang="ja-JP" altLang="en-US" dirty="0"/>
              <a:t>２０３０年まで</a:t>
            </a:r>
            <a:r>
              <a:rPr lang="ja-JP" altLang="en-US" dirty="0" smtClean="0"/>
              <a:t>に全世界で達成</a:t>
            </a:r>
            <a:r>
              <a:rPr lang="ja-JP" altLang="en-US" dirty="0"/>
              <a:t>すべき</a:t>
            </a:r>
            <a:r>
              <a:rPr lang="ja-JP" altLang="en-US" dirty="0" smtClean="0"/>
              <a:t>ゴール目標でしたね。</a:t>
            </a:r>
            <a:endParaRPr lang="en-US" altLang="ja-JP" dirty="0" smtClean="0"/>
          </a:p>
          <a:p>
            <a:r>
              <a:rPr lang="ja-JP" altLang="en-US" dirty="0" smtClean="0"/>
              <a:t>昨年度の総合的な学習の時間やテレビなどで、</a:t>
            </a:r>
            <a:r>
              <a:rPr lang="en-US" altLang="ja-JP" dirty="0" smtClean="0"/>
              <a:t>SDG</a:t>
            </a:r>
            <a:r>
              <a:rPr lang="ja-JP" altLang="en-US" dirty="0" err="1" smtClean="0"/>
              <a:t>ｓ</a:t>
            </a:r>
            <a:r>
              <a:rPr lang="ja-JP" altLang="en-US" dirty="0" smtClean="0"/>
              <a:t>の大切さを感じたことと思いますが、６年生になった今、次はどうしたいですか？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DC262-7F04-4C02-B880-560AA27951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95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この前の総合的な学習で、</a:t>
            </a:r>
            <a:r>
              <a:rPr kumimoji="1" lang="en-US" altLang="ja-JP" dirty="0" smtClean="0"/>
              <a:t>SDGs</a:t>
            </a:r>
            <a:r>
              <a:rPr kumimoji="1" lang="ja-JP" altLang="en-US" dirty="0" smtClean="0"/>
              <a:t>達成のためには、教育の力が大切でありましたね。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そのキーとなる教育を、「</a:t>
            </a:r>
            <a:r>
              <a:rPr kumimoji="1" lang="en-US" altLang="ja-JP" dirty="0" smtClean="0"/>
              <a:t>ESD</a:t>
            </a:r>
            <a:r>
              <a:rPr kumimoji="1" lang="ja-JP" altLang="en-US" dirty="0" smtClean="0"/>
              <a:t>」と呼びました。この</a:t>
            </a:r>
            <a:r>
              <a:rPr kumimoji="1" lang="en-US" altLang="ja-JP" dirty="0" smtClean="0"/>
              <a:t>ESD</a:t>
            </a:r>
            <a:r>
              <a:rPr kumimoji="1" lang="ja-JP" altLang="en-US" dirty="0" smtClean="0"/>
              <a:t>には、３つの大切な視点がありましたね。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A</a:t>
            </a:r>
            <a:r>
              <a:rPr kumimoji="1" lang="ja-JP" altLang="en-US" dirty="0" smtClean="0"/>
              <a:t>環境　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多文化理解　</a:t>
            </a:r>
            <a:r>
              <a:rPr kumimoji="1" lang="en-US" altLang="ja-JP" dirty="0" smtClean="0"/>
              <a:t>C</a:t>
            </a:r>
            <a:r>
              <a:rPr kumimoji="1" lang="ja-JP" altLang="en-US" dirty="0" smtClean="0"/>
              <a:t>人権や命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では、わたしたちは、具体的にどんなことができそうですか？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DC262-7F04-4C02-B880-560AA279515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03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今日は、その中でも「環境」について考えていきましょう。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環境の問題はいろいろありますが、私たちの身近に感じられる３つについて考えていきましょう。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まずはじめに「ごみの問題」があります。この写真は、静岡県の海岸の様子です。どうですか。ペットボトルのごみがいっぱいですね。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２枚目は、長野県の小高い丘に通じる林道です。様々なゴミが捨てられています。（不法投棄）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DC262-7F04-4C02-B880-560AA279515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32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今日は、その中でも「環境」について考えていきましょう。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環境の問題はいろいろありますが、私たちの身近に感じられる３つについて考えていきましょう。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まずはじめに「ごみの問題」があります。この写真は、静岡県の海岸の様子です。どうですか。ペットボトルのごみがいっぱいですね。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２枚目は、長野県の小高い丘に通じる林道です。様々なゴミが捨てられています。（不法投棄）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DC262-7F04-4C02-B880-560AA279515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309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今日は、その中でも「環境」について考えていきましょう。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環境の問題はいろいろありますが、私たちの身近に感じられる３つについて考えていきましょう。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まずはじめに「ごみの問題」があります。この写真は、静岡県の海岸の様子です。どうですか。ペットボトルのごみがいっぱいですね。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２枚目は、長野県の小高い丘に通じる林道です。様々なゴミが捨てられています。（不法投棄）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DC262-7F04-4C02-B880-560AA279515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331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今日は、その中でも「環境」について考えていきましょう。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環境の問題はいろいろありますが、私たちの身近に感じられる３つについて考えていきましょう。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まずはじめに「ごみの問題」があります。この写真は、静岡県の海岸の様子です。どうですか。ペットボトルのごみがいっぱいですね。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２枚目は、長野県の小高い丘に通じる林道です。様々なゴミが捨てられています。（不法投棄）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DC262-7F04-4C02-B880-560AA279515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480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今日は、その中でも「環境」について考えていきましょう。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環境の問題はいろいろありますが、私たちの身近に感じられる３つについて考えていきましょう。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まずはじめに「ごみの問題」があります。この写真は、静岡県の海岸の様子です。どうですか。ペットボトルのごみがいっぱいですね。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２枚目は、長野県の小高い丘に通じる林道です。様々なゴミが捨てられています。（不法投棄）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DC262-7F04-4C02-B880-560AA279515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868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今日は、その中でも「環境」について考えていきましょう。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環境の問題はいろいろありますが、私たちの身近に感じられる３つについて考えていきましょう。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まずはじめに「ごみの問題」があります。この写真は、静岡県の海岸の様子です。どうですか。ペットボトルのごみがいっぱいですね。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２枚目は、長野県の小高い丘に通じる林道です。様々なゴミが捨てられています。（不法投棄）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DC262-7F04-4C02-B880-560AA279515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411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66875" y="549275"/>
            <a:ext cx="3746500" cy="2809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80720" y="4369615"/>
            <a:ext cx="5445760" cy="3913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mtClean="0"/>
              <a:t>このような、環境についての問題があちらこちらで聞かれますが、わたしたちにできることは何か考えていきましょう。</a:t>
            </a:r>
            <a:endParaRPr lang="en-US" altLang="ja-JP" dirty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56776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87805" indent="-303002" defTabSz="1356776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12008" indent="-242401" defTabSz="1356776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96812" indent="-242401" defTabSz="1356776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81614" indent="-242401" defTabSz="1356776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6417" indent="-242401" defTabSz="1356776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51221" indent="-242401" defTabSz="1356776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636025" indent="-242401" defTabSz="1356776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120827" indent="-242401" defTabSz="1356776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5A0F8DC-E433-4D02-878E-5C6B939A948E}" type="slidenum">
              <a:rPr lang="ja-JP" altLang="en-US" sz="1300">
                <a:latin typeface="Calibri" panose="020F0502020204030204" pitchFamily="34" charset="0"/>
              </a:rPr>
              <a:pPr/>
              <a:t>9</a:t>
            </a:fld>
            <a:endParaRPr lang="ja-JP" altLang="en-US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BF73-CBA5-4473-B8F1-C0AFB3162236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97-BC04-4552-A799-234529E61D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9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BF73-CBA5-4473-B8F1-C0AFB3162236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97-BC04-4552-A799-234529E61D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88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BF73-CBA5-4473-B8F1-C0AFB3162236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97-BC04-4552-A799-234529E61D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30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BF73-CBA5-4473-B8F1-C0AFB3162236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97-BC04-4552-A799-234529E61D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40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BF73-CBA5-4473-B8F1-C0AFB3162236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97-BC04-4552-A799-234529E61D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55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BF73-CBA5-4473-B8F1-C0AFB3162236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97-BC04-4552-A799-234529E61D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56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BF73-CBA5-4473-B8F1-C0AFB3162236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97-BC04-4552-A799-234529E61D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87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BF73-CBA5-4473-B8F1-C0AFB3162236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97-BC04-4552-A799-234529E61D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75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BF73-CBA5-4473-B8F1-C0AFB3162236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97-BC04-4552-A799-234529E61D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53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BF73-CBA5-4473-B8F1-C0AFB3162236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97-BC04-4552-A799-234529E61D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36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BF73-CBA5-4473-B8F1-C0AFB3162236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E597-BC04-4552-A799-234529E61D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88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BF73-CBA5-4473-B8F1-C0AFB3162236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E597-BC04-4552-A799-234529E61D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86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D2D9F5-4414-4764-A3D6-6E66F3F269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7C8BE9-4CCF-44F6-923B-1037B3DC3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 t="23518" r="21042" b="12408"/>
          <a:stretch/>
        </p:blipFill>
        <p:spPr>
          <a:xfrm>
            <a:off x="664824" y="406196"/>
            <a:ext cx="7814352" cy="484546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2C5B4E-7AD9-4060-AA14-6ACDBEC65FF5}"/>
              </a:ext>
            </a:extLst>
          </p:cNvPr>
          <p:cNvSpPr txBox="1"/>
          <p:nvPr/>
        </p:nvSpPr>
        <p:spPr>
          <a:xfrm>
            <a:off x="77715" y="5086350"/>
            <a:ext cx="9218685" cy="1562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</a:t>
            </a:r>
            <a:r>
              <a:rPr kumimoji="1" lang="ja-JP" altLang="en-US" sz="4400" b="1" dirty="0" err="1" smtClean="0"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</a:t>
            </a:r>
            <a:r>
              <a:rPr kumimoji="1" lang="ja-JP" altLang="en-US" sz="4400" b="1" dirty="0" smtClean="0"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の大切さはわかりましたね！</a:t>
            </a:r>
            <a:endParaRPr kumimoji="1" lang="en-US" altLang="ja-JP" sz="4400" b="1" dirty="0" smtClean="0">
              <a:solidFill>
                <a:srgbClr val="FFC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400" b="1" dirty="0" smtClean="0"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６年生の今、次はどうしたいですか？</a:t>
            </a:r>
            <a:endParaRPr kumimoji="1" lang="en-US" altLang="ja-JP" sz="4400" b="1" dirty="0">
              <a:solidFill>
                <a:srgbClr val="FFC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00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626EAF1-E08F-4F4E-9EF0-FE3BE51D3B3F}"/>
              </a:ext>
            </a:extLst>
          </p:cNvPr>
          <p:cNvSpPr/>
          <p:nvPr/>
        </p:nvSpPr>
        <p:spPr>
          <a:xfrm>
            <a:off x="351693" y="263769"/>
            <a:ext cx="8440615" cy="633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 b="1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DEA1C66-BDAC-4372-984A-7FE3A3857E57}"/>
              </a:ext>
            </a:extLst>
          </p:cNvPr>
          <p:cNvSpPr/>
          <p:nvPr/>
        </p:nvSpPr>
        <p:spPr>
          <a:xfrm>
            <a:off x="0" y="2978938"/>
            <a:ext cx="9144000" cy="38151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62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423" y="737686"/>
            <a:ext cx="8031984" cy="158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7030A0"/>
                </a:solidFill>
              </a:rPr>
              <a:t>SDGs</a:t>
            </a:r>
            <a:r>
              <a:rPr lang="ja-JP" altLang="en-US" sz="4000" b="1" dirty="0" smtClean="0">
                <a:solidFill>
                  <a:srgbClr val="7030A0"/>
                </a:solidFill>
              </a:rPr>
              <a:t>達成のためには</a:t>
            </a:r>
            <a:r>
              <a:rPr lang="en-US" altLang="ja-JP" sz="4000" b="1" dirty="0" smtClean="0">
                <a:solidFill>
                  <a:srgbClr val="7030A0"/>
                </a:solidFill>
              </a:rPr>
              <a:t>…</a:t>
            </a:r>
          </a:p>
          <a:p>
            <a:r>
              <a:rPr lang="ja-JP" altLang="en-US" sz="4000" b="1" dirty="0">
                <a:solidFill>
                  <a:srgbClr val="7030A0"/>
                </a:solidFill>
              </a:rPr>
              <a:t>　</a:t>
            </a:r>
            <a:r>
              <a:rPr lang="ja-JP" altLang="en-US" sz="4000" b="1" dirty="0" smtClean="0">
                <a:solidFill>
                  <a:srgbClr val="7030A0"/>
                </a:solidFill>
              </a:rPr>
              <a:t>　</a:t>
            </a:r>
            <a:r>
              <a:rPr lang="ja-JP" altLang="en-US" sz="4000" b="1" dirty="0">
                <a:solidFill>
                  <a:srgbClr val="7030A0"/>
                </a:solidFill>
              </a:rPr>
              <a:t>　</a:t>
            </a:r>
            <a:r>
              <a:rPr lang="ja-JP" altLang="en-US" sz="4000" b="1" dirty="0" smtClean="0">
                <a:solidFill>
                  <a:srgbClr val="7030A0"/>
                </a:solidFill>
              </a:rPr>
              <a:t>教育の力が大切である！</a:t>
            </a:r>
            <a:endParaRPr lang="en-US" altLang="ja-JP" sz="4000" b="1" dirty="0" smtClean="0">
              <a:solidFill>
                <a:srgbClr val="7030A0"/>
              </a:solidFill>
            </a:endParaRPr>
          </a:p>
          <a:p>
            <a:endParaRPr lang="en-US" altLang="ja-JP" sz="1704" b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723304" y="3646933"/>
            <a:ext cx="4069004" cy="1684103"/>
          </a:xfrm>
          <a:prstGeom prst="rect">
            <a:avLst/>
          </a:prstGeom>
          <a:solidFill>
            <a:srgbClr val="FFFF00"/>
          </a:solidFill>
          <a:ln w="66675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 b="1"/>
          </a:p>
        </p:txBody>
      </p:sp>
      <p:sp>
        <p:nvSpPr>
          <p:cNvPr id="10" name="正方形/長方形 9"/>
          <p:cNvSpPr/>
          <p:nvPr/>
        </p:nvSpPr>
        <p:spPr>
          <a:xfrm>
            <a:off x="447037" y="3625459"/>
            <a:ext cx="3762228" cy="17270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 b="1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7671" y="3712201"/>
            <a:ext cx="3800961" cy="182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45" b="1" dirty="0" smtClean="0">
                <a:solidFill>
                  <a:schemeClr val="accent1">
                    <a:lumMod val="50000"/>
                  </a:schemeClr>
                </a:solidFill>
              </a:rPr>
              <a:t>持続可能</a:t>
            </a:r>
            <a:r>
              <a:rPr lang="ja-JP" altLang="en-US" sz="2045" b="1" dirty="0" smtClean="0">
                <a:solidFill>
                  <a:schemeClr val="accent1">
                    <a:lumMod val="50000"/>
                  </a:schemeClr>
                </a:solidFill>
              </a:rPr>
              <a:t>な</a:t>
            </a:r>
            <a:r>
              <a:rPr lang="ja-JP" altLang="en-US" sz="2045" b="1" dirty="0">
                <a:solidFill>
                  <a:schemeClr val="accent1">
                    <a:lumMod val="50000"/>
                  </a:schemeClr>
                </a:solidFill>
              </a:rPr>
              <a:t>開発のため</a:t>
            </a:r>
            <a:r>
              <a:rPr lang="ja-JP" altLang="en-US" sz="2045" b="1" dirty="0" smtClean="0">
                <a:solidFill>
                  <a:schemeClr val="accent1">
                    <a:lumMod val="50000"/>
                  </a:schemeClr>
                </a:solidFill>
              </a:rPr>
              <a:t>の教育</a:t>
            </a:r>
            <a:endParaRPr lang="en-US" altLang="ja-JP" sz="2045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ja-JP" altLang="en-US" sz="1400" b="1" dirty="0" smtClean="0">
                <a:solidFill>
                  <a:schemeClr val="accent1">
                    <a:lumMod val="50000"/>
                  </a:schemeClr>
                </a:solidFill>
              </a:rPr>
              <a:t>（</a:t>
            </a:r>
            <a:r>
              <a:rPr lang="en-US" altLang="ja-JP" sz="1400" b="1" dirty="0">
                <a:solidFill>
                  <a:schemeClr val="accent1">
                    <a:lumMod val="50000"/>
                  </a:schemeClr>
                </a:solidFill>
              </a:rPr>
              <a:t>Education for Sustainable Development</a:t>
            </a:r>
            <a:r>
              <a:rPr lang="ja-JP" altLang="en-US" sz="1400" b="1" dirty="0" smtClean="0">
                <a:solidFill>
                  <a:schemeClr val="accent1">
                    <a:lumMod val="50000"/>
                  </a:schemeClr>
                </a:solidFill>
              </a:rPr>
              <a:t>）</a:t>
            </a:r>
            <a:endParaRPr lang="en-US" altLang="ja-JP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ja-JP" altLang="en-US" sz="2045" b="1" dirty="0" smtClean="0">
                <a:solidFill>
                  <a:schemeClr val="accent1">
                    <a:lumMod val="50000"/>
                  </a:schemeClr>
                </a:solidFill>
              </a:rPr>
              <a:t>　　　</a:t>
            </a:r>
            <a:r>
              <a:rPr lang="en-US" altLang="ja-JP" sz="2045" b="1" dirty="0" smtClean="0">
                <a:solidFill>
                  <a:srgbClr val="FF0000"/>
                </a:solidFill>
              </a:rPr>
              <a:t>A</a:t>
            </a:r>
            <a:r>
              <a:rPr lang="ja-JP" altLang="en-US" sz="2045" b="1" dirty="0" smtClean="0">
                <a:solidFill>
                  <a:srgbClr val="FF0000"/>
                </a:solidFill>
              </a:rPr>
              <a:t>　環境</a:t>
            </a:r>
            <a:endParaRPr lang="en-US" altLang="ja-JP" sz="2045" b="1" dirty="0" smtClean="0">
              <a:solidFill>
                <a:srgbClr val="FF0000"/>
              </a:solidFill>
            </a:endParaRPr>
          </a:p>
          <a:p>
            <a:r>
              <a:rPr lang="ja-JP" altLang="en-US" sz="2045" b="1" dirty="0" smtClean="0">
                <a:solidFill>
                  <a:schemeClr val="accent1">
                    <a:lumMod val="50000"/>
                  </a:schemeClr>
                </a:solidFill>
              </a:rPr>
              <a:t>　　　</a:t>
            </a:r>
            <a:r>
              <a:rPr lang="en-US" altLang="ja-JP" sz="2045" b="1" dirty="0" smtClean="0">
                <a:solidFill>
                  <a:srgbClr val="FF0000"/>
                </a:solidFill>
              </a:rPr>
              <a:t>B</a:t>
            </a:r>
            <a:r>
              <a:rPr lang="ja-JP" altLang="en-US" sz="2045" b="1" dirty="0" smtClean="0">
                <a:solidFill>
                  <a:srgbClr val="FF0000"/>
                </a:solidFill>
              </a:rPr>
              <a:t>　多文化理解</a:t>
            </a:r>
            <a:endParaRPr lang="en-US" altLang="ja-JP" sz="2045" b="1" dirty="0" smtClean="0">
              <a:solidFill>
                <a:srgbClr val="FF0000"/>
              </a:solidFill>
            </a:endParaRPr>
          </a:p>
          <a:p>
            <a:r>
              <a:rPr lang="ja-JP" altLang="en-US" sz="2045" b="1" dirty="0" smtClean="0">
                <a:solidFill>
                  <a:schemeClr val="accent1">
                    <a:lumMod val="50000"/>
                  </a:schemeClr>
                </a:solidFill>
              </a:rPr>
              <a:t>　　　</a:t>
            </a:r>
            <a:r>
              <a:rPr lang="en-US" altLang="ja-JP" sz="2045" b="1" dirty="0" smtClean="0">
                <a:solidFill>
                  <a:srgbClr val="FF0000"/>
                </a:solidFill>
              </a:rPr>
              <a:t>C</a:t>
            </a:r>
            <a:r>
              <a:rPr lang="ja-JP" altLang="en-US" sz="2045" b="1" dirty="0" smtClean="0">
                <a:solidFill>
                  <a:srgbClr val="FF0000"/>
                </a:solidFill>
              </a:rPr>
              <a:t>　人権や命</a:t>
            </a:r>
            <a:endParaRPr lang="en-US" altLang="ja-JP" sz="2045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1704" b="1" dirty="0"/>
              <a:t>　　　　　　　　　　　　　　　　　　　　　　　　　</a:t>
            </a:r>
          </a:p>
        </p:txBody>
      </p:sp>
      <p:sp>
        <p:nvSpPr>
          <p:cNvPr id="7" name="下矢印 6"/>
          <p:cNvSpPr/>
          <p:nvPr/>
        </p:nvSpPr>
        <p:spPr>
          <a:xfrm>
            <a:off x="1891359" y="2132540"/>
            <a:ext cx="676256" cy="636918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 b="1"/>
          </a:p>
        </p:txBody>
      </p:sp>
      <p:sp>
        <p:nvSpPr>
          <p:cNvPr id="9" name="正方形/長方形 8"/>
          <p:cNvSpPr/>
          <p:nvPr/>
        </p:nvSpPr>
        <p:spPr>
          <a:xfrm>
            <a:off x="394760" y="610063"/>
            <a:ext cx="8244415" cy="14073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 b="1"/>
          </a:p>
        </p:txBody>
      </p:sp>
      <p:sp>
        <p:nvSpPr>
          <p:cNvPr id="16" name="円/楕円 15"/>
          <p:cNvSpPr/>
          <p:nvPr/>
        </p:nvSpPr>
        <p:spPr>
          <a:xfrm>
            <a:off x="1387676" y="2832400"/>
            <a:ext cx="1559298" cy="613559"/>
          </a:xfrm>
          <a:prstGeom prst="ellipse">
            <a:avLst/>
          </a:prstGeom>
          <a:solidFill>
            <a:srgbClr val="FAD2F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 b="1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86829" y="2805344"/>
            <a:ext cx="1085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00B050"/>
                </a:solidFill>
              </a:rPr>
              <a:t>ESD</a:t>
            </a:r>
            <a:endParaRPr lang="ja-JP" altLang="en-US" sz="4000" b="1" dirty="0">
              <a:solidFill>
                <a:srgbClr val="00B050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033661" y="2815441"/>
            <a:ext cx="3391226" cy="61355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 b="1">
              <a:solidFill>
                <a:srgbClr val="FFCC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51949" y="2978938"/>
            <a:ext cx="2679293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62" b="1" dirty="0"/>
              <a:t>未来に</a:t>
            </a:r>
            <a:r>
              <a:rPr lang="ja-JP" altLang="en-US" sz="1662" b="1" dirty="0" smtClean="0"/>
              <a:t>つながる私たち</a:t>
            </a:r>
            <a:endParaRPr lang="ja-JP" altLang="en-US" sz="1662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33661" y="3650899"/>
            <a:ext cx="3915871" cy="2016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★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わたしたちに</a:t>
            </a:r>
            <a:endPara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できることは</a:t>
            </a:r>
            <a:endPara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何だろう？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1704" b="1" dirty="0"/>
              <a:t>　　　　　　　　　　　　　　　　　　　　　　　　　</a:t>
            </a:r>
          </a:p>
        </p:txBody>
      </p:sp>
      <p:sp>
        <p:nvSpPr>
          <p:cNvPr id="24" name="右矢印 23"/>
          <p:cNvSpPr/>
          <p:nvPr/>
        </p:nvSpPr>
        <p:spPr>
          <a:xfrm>
            <a:off x="3972910" y="4114800"/>
            <a:ext cx="1060751" cy="7717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70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3" grpId="0"/>
      <p:bldP spid="17" grpId="0" animBg="1"/>
      <p:bldP spid="15" grpId="0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9544" y="173420"/>
            <a:ext cx="2617077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A</a:t>
            </a:r>
            <a:r>
              <a:rPr kumimoji="1" lang="ja-JP" altLang="en-US" sz="6000" b="1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kumimoji="1" lang="ja-JP" altLang="en-US" sz="6000" b="1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環境</a:t>
            </a:r>
            <a:endParaRPr kumimoji="1" lang="ja-JP" altLang="en-US" sz="6000" b="1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94389" y="173419"/>
            <a:ext cx="33118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ゴミ</a:t>
            </a:r>
            <a:r>
              <a:rPr lang="ja-JP" altLang="en-US" sz="60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問題</a:t>
            </a:r>
            <a:endParaRPr lang="ja-JP" altLang="en-US" sz="6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75" y="1250729"/>
            <a:ext cx="6185297" cy="465025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197148" y="5962634"/>
            <a:ext cx="48329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林道</a:t>
            </a:r>
            <a:r>
              <a:rPr lang="ja-JP" alt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の放置ゴミ</a:t>
            </a:r>
            <a:endParaRPr lang="ja-JP" alt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5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247217" y="5904966"/>
            <a:ext cx="6728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海岸</a:t>
            </a:r>
            <a:r>
              <a:rPr lang="ja-JP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のプラスチックゴミ</a:t>
            </a:r>
          </a:p>
          <a:p>
            <a:pPr algn="ctr"/>
            <a:endParaRPr lang="ja-JP" alt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7" y="188982"/>
            <a:ext cx="7621313" cy="571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2" y="788276"/>
            <a:ext cx="8735649" cy="491884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247217" y="5904966"/>
            <a:ext cx="6728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あふれ</a:t>
            </a:r>
            <a:r>
              <a:rPr lang="ja-JP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かえるゴミ箱</a:t>
            </a:r>
            <a:endParaRPr lang="ja-JP" alt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0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9" y="441435"/>
            <a:ext cx="8686800" cy="542333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07890" y="6062622"/>
            <a:ext cx="6728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捨てられる野菜</a:t>
            </a:r>
            <a:endParaRPr lang="ja-JP" alt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6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207890" y="6062622"/>
            <a:ext cx="6728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インドネシアのごみ山</a:t>
            </a:r>
            <a:endParaRPr lang="ja-JP" alt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8" y="1050049"/>
            <a:ext cx="8693643" cy="46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207890" y="6062622"/>
            <a:ext cx="6728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タイ</a:t>
            </a:r>
            <a:r>
              <a:rPr lang="ja-JP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のごみ山</a:t>
            </a:r>
            <a:endParaRPr lang="ja-JP" alt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4" y="151539"/>
            <a:ext cx="8610172" cy="57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69EEF5B-5E13-4E12-A58E-4C500D5513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CDE4D2-CB59-4A27-83B8-EE3E04031A0C}"/>
              </a:ext>
            </a:extLst>
          </p:cNvPr>
          <p:cNvSpPr/>
          <p:nvPr/>
        </p:nvSpPr>
        <p:spPr>
          <a:xfrm>
            <a:off x="676331" y="507250"/>
            <a:ext cx="7791337" cy="2663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586891B-7FDA-4B85-92AA-0C27A77BA437}"/>
              </a:ext>
            </a:extLst>
          </p:cNvPr>
          <p:cNvSpPr/>
          <p:nvPr/>
        </p:nvSpPr>
        <p:spPr>
          <a:xfrm>
            <a:off x="528749" y="273789"/>
            <a:ext cx="8086499" cy="63104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ja-JP" alt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わたしたち</a:t>
            </a:r>
            <a:r>
              <a:rPr lang="ja-JP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に</a:t>
            </a:r>
            <a:endParaRPr lang="en-US" altLang="ja-JP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lvl="0"/>
            <a:r>
              <a:rPr lang="ja-JP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ja-JP" alt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できる</a:t>
            </a:r>
            <a:r>
              <a:rPr lang="ja-JP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ことは</a:t>
            </a:r>
            <a:endParaRPr lang="en-US" altLang="ja-JP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lvl="0"/>
            <a:r>
              <a:rPr lang="ja-JP" alt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何</a:t>
            </a:r>
            <a:r>
              <a:rPr lang="ja-JP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だろう？</a:t>
            </a:r>
            <a:endParaRPr lang="en-US" altLang="ja-JP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1000967" y="33117"/>
            <a:ext cx="3980577" cy="129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ja-JP" sz="3462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2517" u="sng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1846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　　　　　　　　　　　　</a:t>
            </a:r>
            <a:endParaRPr lang="en-US" altLang="ja-JP" sz="1846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69" y="4753825"/>
            <a:ext cx="1667301" cy="16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1294</TotalTime>
  <Words>896</Words>
  <Application>Microsoft Office PowerPoint</Application>
  <PresentationFormat>画面に合わせる (4:3)</PresentationFormat>
  <Paragraphs>84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BIZ UDPゴシック</vt:lpstr>
      <vt:lpstr>ＤＦ特太ゴシック体</vt:lpstr>
      <vt:lpstr>HG創英角ﾎﾟｯﾌﾟ体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利夫 手島</dc:creator>
  <cp:lastModifiedBy>user</cp:lastModifiedBy>
  <cp:revision>83</cp:revision>
  <cp:lastPrinted>2021-05-24T12:00:41Z</cp:lastPrinted>
  <dcterms:created xsi:type="dcterms:W3CDTF">2020-06-22T06:43:37Z</dcterms:created>
  <dcterms:modified xsi:type="dcterms:W3CDTF">2021-05-24T12:21:16Z</dcterms:modified>
</cp:coreProperties>
</file>